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1F4A"/>
    <a:srgbClr val="C29CAE"/>
    <a:srgbClr val="301521"/>
    <a:srgbClr val="7B284E"/>
    <a:srgbClr val="010101"/>
    <a:srgbClr val="14247B"/>
    <a:srgbClr val="000066"/>
    <a:srgbClr val="CC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E02A-C020-489D-8576-085E85438356}" type="datetimeFigureOut">
              <a:rPr lang="pt-BR" smtClean="0"/>
              <a:t>25/09/2021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98C1-D805-41AB-BB2D-D62530A94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1627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E02A-C020-489D-8576-085E85438356}" type="datetimeFigureOut">
              <a:rPr lang="pt-BR" smtClean="0"/>
              <a:t>25/09/2021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98C1-D805-41AB-BB2D-D62530A94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249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E02A-C020-489D-8576-085E85438356}" type="datetimeFigureOut">
              <a:rPr lang="pt-BR" smtClean="0"/>
              <a:t>25/09/2021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98C1-D805-41AB-BB2D-D62530A94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8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E02A-C020-489D-8576-085E85438356}" type="datetimeFigureOut">
              <a:rPr lang="pt-BR" smtClean="0"/>
              <a:t>25/09/2021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98C1-D805-41AB-BB2D-D62530A94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3450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E02A-C020-489D-8576-085E85438356}" type="datetimeFigureOut">
              <a:rPr lang="pt-BR" smtClean="0"/>
              <a:t>25/09/2021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98C1-D805-41AB-BB2D-D62530A94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823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E02A-C020-489D-8576-085E85438356}" type="datetimeFigureOut">
              <a:rPr lang="pt-BR" smtClean="0"/>
              <a:t>25/09/2021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98C1-D805-41AB-BB2D-D62530A94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418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E02A-C020-489D-8576-085E85438356}" type="datetimeFigureOut">
              <a:rPr lang="pt-BR" smtClean="0"/>
              <a:t>25/09/2021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98C1-D805-41AB-BB2D-D62530A94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005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E02A-C020-489D-8576-085E85438356}" type="datetimeFigureOut">
              <a:rPr lang="pt-BR" smtClean="0"/>
              <a:t>25/09/2021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98C1-D805-41AB-BB2D-D62530A94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01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E02A-C020-489D-8576-085E85438356}" type="datetimeFigureOut">
              <a:rPr lang="pt-BR" smtClean="0"/>
              <a:t>25/09/2021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98C1-D805-41AB-BB2D-D62530A94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823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E02A-C020-489D-8576-085E85438356}" type="datetimeFigureOut">
              <a:rPr lang="pt-BR" smtClean="0"/>
              <a:t>25/09/2021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98C1-D805-41AB-BB2D-D62530A94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056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CE02A-C020-489D-8576-085E85438356}" type="datetimeFigureOut">
              <a:rPr lang="pt-BR" smtClean="0"/>
              <a:t>25/09/2021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98C1-D805-41AB-BB2D-D62530A94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934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CE02A-C020-489D-8576-085E85438356}" type="datetimeFigureOut">
              <a:rPr lang="pt-BR" smtClean="0"/>
              <a:t>25/09/2021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198C1-D805-41AB-BB2D-D62530A94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35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gif"/><Relationship Id="rId21" Type="http://schemas.openxmlformats.org/officeDocument/2006/relationships/image" Target="../media/image20.jp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hyperlink" Target="https://github.com/lmtani/&#8203;leucophaei-assembly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24" Type="http://schemas.openxmlformats.org/officeDocument/2006/relationships/image" Target="../media/image23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e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49000">
              <a:srgbClr val="7B284E"/>
            </a:gs>
            <a:gs pos="0">
              <a:schemeClr val="bg1"/>
            </a:gs>
            <a:gs pos="86000">
              <a:srgbClr val="7B1F4A"/>
            </a:gs>
            <a:gs pos="94000">
              <a:srgbClr val="301521"/>
            </a:gs>
            <a:gs pos="100000">
              <a:srgbClr val="01010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4"/>
          <a:stretch/>
        </p:blipFill>
        <p:spPr>
          <a:xfrm>
            <a:off x="240840" y="32578"/>
            <a:ext cx="1140039" cy="10477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297019" y="64619"/>
            <a:ext cx="193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5th IMPB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623066" y="32216"/>
            <a:ext cx="1617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INTERNATIONAL MEETING ON PLANT BREEDING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711743" y="165490"/>
            <a:ext cx="6409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 DATA ANALYSIS AS A TOOL TO REVOLUTIONIZE PLANT BREEDING</a:t>
            </a:r>
            <a:endParaRPr lang="pt-BR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27385" y="460081"/>
            <a:ext cx="10315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GENOMICS INSIGHTS FROM THE FIRST CHROMOSOME-SCALE GENOME OF THE SOURGRASS SMUT FUNGUS USING OXFORD NANOPORE READS</a:t>
            </a: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 rot="10800000" flipV="1">
            <a:off x="1662651" y="1036663"/>
            <a:ext cx="822139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pt-BR" sz="1100" dirty="0">
                <a:solidFill>
                  <a:schemeClr val="bg1">
                    <a:lumMod val="95000"/>
                  </a:schemeClr>
                </a:solidFill>
              </a:rPr>
              <a:t>Gustavo Schiavone Crestana</a:t>
            </a:r>
            <a:r>
              <a:rPr lang="en-US" altLang="pt-BR" sz="1100" baseline="300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en-US" altLang="pt-BR" sz="1100" dirty="0">
                <a:solidFill>
                  <a:schemeClr val="bg1">
                    <a:lumMod val="95000"/>
                  </a:schemeClr>
                </a:solidFill>
              </a:rPr>
              <a:t>*; Lucas </a:t>
            </a:r>
            <a:r>
              <a:rPr lang="en-US" altLang="pt-BR" sz="1100" dirty="0" err="1">
                <a:solidFill>
                  <a:schemeClr val="bg1">
                    <a:lumMod val="95000"/>
                  </a:schemeClr>
                </a:solidFill>
              </a:rPr>
              <a:t>Mitsuo</a:t>
            </a:r>
            <a:r>
              <a:rPr lang="en-US" altLang="pt-BR" sz="1100" dirty="0">
                <a:solidFill>
                  <a:schemeClr val="bg1">
                    <a:lumMod val="95000"/>
                  </a:schemeClr>
                </a:solidFill>
              </a:rPr>
              <a:t> Taniguti</a:t>
            </a:r>
            <a:r>
              <a:rPr lang="en-US" altLang="pt-BR" sz="1100" baseline="30000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en-US" altLang="pt-BR" sz="1100" dirty="0">
                <a:solidFill>
                  <a:schemeClr val="bg1">
                    <a:lumMod val="95000"/>
                  </a:schemeClr>
                </a:solidFill>
              </a:rPr>
              <a:t>, Claudia Barros Monteiro-Vitorello</a:t>
            </a:r>
            <a:r>
              <a:rPr lang="en-US" altLang="pt-BR" sz="1100" baseline="30000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725346" y="123671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FontTx/>
              <a:buNone/>
              <a:defRPr/>
            </a:pPr>
            <a:r>
              <a:rPr lang="en-US" sz="1000" baseline="30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USP/ESALQ. *</a:t>
            </a:r>
            <a:r>
              <a:rPr lang="en-US" sz="1000" u="sng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gustavo.crestana@usp.br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FontTx/>
              <a:buNone/>
              <a:defRPr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²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Mendelics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Genômica</a:t>
            </a:r>
            <a:endParaRPr lang="en-US" altLang="en-US" sz="1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Arredondado 12"/>
          <p:cNvSpPr/>
          <p:nvPr/>
        </p:nvSpPr>
        <p:spPr>
          <a:xfrm>
            <a:off x="235917" y="1596037"/>
            <a:ext cx="3742555" cy="307489"/>
          </a:xfrm>
          <a:prstGeom prst="roundRect">
            <a:avLst/>
          </a:prstGeom>
          <a:solidFill>
            <a:srgbClr val="30152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Introduction</a:t>
            </a:r>
            <a:endParaRPr lang="pt-BR" sz="1600" dirty="0">
              <a:solidFill>
                <a:schemeClr val="bg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4174632" y="1607554"/>
            <a:ext cx="3742555" cy="295972"/>
          </a:xfrm>
          <a:prstGeom prst="roundRect">
            <a:avLst/>
          </a:prstGeom>
          <a:solidFill>
            <a:srgbClr val="3015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bg1">
                    <a:lumMod val="95000"/>
                  </a:schemeClr>
                </a:solidFill>
              </a:rPr>
              <a:t>Materials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95000"/>
                  </a:schemeClr>
                </a:solidFill>
              </a:rPr>
              <a:t>methods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17" name="Retângulo Arredondado 16"/>
          <p:cNvSpPr/>
          <p:nvPr/>
        </p:nvSpPr>
        <p:spPr>
          <a:xfrm>
            <a:off x="4173942" y="5037201"/>
            <a:ext cx="3742555" cy="307489"/>
          </a:xfrm>
          <a:prstGeom prst="roundRect">
            <a:avLst/>
          </a:prstGeom>
          <a:solidFill>
            <a:srgbClr val="3015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bg1">
                    <a:lumMod val="95000"/>
                  </a:schemeClr>
                </a:solidFill>
              </a:rPr>
              <a:t>Results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95000"/>
                  </a:schemeClr>
                </a:solidFill>
              </a:rPr>
              <a:t>discussion</a:t>
            </a:r>
            <a:endParaRPr lang="pt-BR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Retângulo Arredondado 19"/>
          <p:cNvSpPr/>
          <p:nvPr/>
        </p:nvSpPr>
        <p:spPr>
          <a:xfrm>
            <a:off x="248420" y="5555748"/>
            <a:ext cx="3742555" cy="307489"/>
          </a:xfrm>
          <a:prstGeom prst="roundRect">
            <a:avLst/>
          </a:prstGeom>
          <a:solidFill>
            <a:srgbClr val="30152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bg1">
                    <a:lumMod val="95000"/>
                  </a:schemeClr>
                </a:solidFill>
                <a:latin typeface="+mj-lt"/>
                <a:cs typeface="Arial" panose="020B0604020202020204" pitchFamily="34" charset="0"/>
              </a:rPr>
              <a:t>Objective</a:t>
            </a:r>
            <a:endParaRPr lang="pt-BR" sz="1600" dirty="0">
              <a:solidFill>
                <a:schemeClr val="bg1">
                  <a:lumMod val="9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Retângulo Arredondado 20"/>
          <p:cNvSpPr/>
          <p:nvPr/>
        </p:nvSpPr>
        <p:spPr>
          <a:xfrm>
            <a:off x="8106402" y="4458655"/>
            <a:ext cx="3742555" cy="307489"/>
          </a:xfrm>
          <a:prstGeom prst="roundRect">
            <a:avLst/>
          </a:prstGeom>
          <a:solidFill>
            <a:srgbClr val="30152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Conclusion</a:t>
            </a:r>
            <a:endParaRPr lang="pt-BR" sz="1600" dirty="0">
              <a:solidFill>
                <a:schemeClr val="bg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224118" y="1938892"/>
            <a:ext cx="3742556" cy="3543350"/>
          </a:xfrm>
          <a:prstGeom prst="rect">
            <a:avLst/>
          </a:prstGeom>
          <a:solidFill>
            <a:schemeClr val="bg1"/>
          </a:solidFill>
          <a:ln>
            <a:solidFill>
              <a:srgbClr val="7B1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248420" y="5934060"/>
            <a:ext cx="3742556" cy="855792"/>
          </a:xfrm>
          <a:prstGeom prst="rect">
            <a:avLst/>
          </a:prstGeom>
          <a:solidFill>
            <a:schemeClr val="bg1"/>
          </a:solidFill>
          <a:ln>
            <a:solidFill>
              <a:srgbClr val="7B1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objective of our project was to sequence, for the first time, the complete genome of </a:t>
            </a:r>
            <a:r>
              <a:rPr lang="en-US" sz="1100" i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sz="1100" i="1" u="sng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panici-leucophaei</a:t>
            </a:r>
            <a:r>
              <a:rPr lang="en-US" sz="1100" i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Nanopore long reads and predict the fungi effector repertoire.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4175323" y="1941689"/>
            <a:ext cx="3742556" cy="3019475"/>
          </a:xfrm>
          <a:prstGeom prst="rect">
            <a:avLst/>
          </a:prstGeom>
          <a:solidFill>
            <a:schemeClr val="bg1"/>
          </a:solidFill>
          <a:ln>
            <a:solidFill>
              <a:srgbClr val="7B1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1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4125013" y="5408727"/>
            <a:ext cx="3742556" cy="1417055"/>
          </a:xfrm>
          <a:prstGeom prst="rect">
            <a:avLst/>
          </a:prstGeom>
          <a:solidFill>
            <a:schemeClr val="bg1"/>
          </a:solidFill>
          <a:ln>
            <a:solidFill>
              <a:srgbClr val="7B1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8113347" y="1596037"/>
            <a:ext cx="3742556" cy="2760529"/>
          </a:xfrm>
          <a:prstGeom prst="rect">
            <a:avLst/>
          </a:prstGeom>
          <a:solidFill>
            <a:schemeClr val="bg1"/>
          </a:solidFill>
          <a:ln>
            <a:solidFill>
              <a:srgbClr val="7B1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tângulo Arredondado 26"/>
          <p:cNvSpPr/>
          <p:nvPr/>
        </p:nvSpPr>
        <p:spPr>
          <a:xfrm>
            <a:off x="8106402" y="5791800"/>
            <a:ext cx="3742555" cy="307489"/>
          </a:xfrm>
          <a:prstGeom prst="roundRect">
            <a:avLst/>
          </a:prstGeom>
          <a:solidFill>
            <a:srgbClr val="30152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Acknowledgments</a:t>
            </a:r>
            <a:endParaRPr lang="pt-BR" sz="1600" dirty="0">
              <a:solidFill>
                <a:schemeClr val="bg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8113347" y="4845357"/>
            <a:ext cx="3742556" cy="855792"/>
          </a:xfrm>
          <a:prstGeom prst="rect">
            <a:avLst/>
          </a:prstGeom>
          <a:solidFill>
            <a:schemeClr val="bg1"/>
          </a:solidFill>
          <a:ln>
            <a:solidFill>
              <a:srgbClr val="7B1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best of our knowledge, this is the </a:t>
            </a:r>
            <a:r>
              <a:rPr lang="en-US" sz="11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smut and also </a:t>
            </a:r>
            <a:r>
              <a:rPr lang="en-US" sz="11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sz="11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panici-leucophaei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genome sequence assembled with nanopore reads. The complete genome of this poorly studied fungus will provide a valuable resource for future studies as a biocontrol agent against </a:t>
            </a:r>
            <a:r>
              <a:rPr lang="en-US" sz="11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sz="11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insularis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8106403" y="6189940"/>
            <a:ext cx="3742556" cy="599912"/>
          </a:xfrm>
          <a:prstGeom prst="rect">
            <a:avLst/>
          </a:prstGeom>
          <a:solidFill>
            <a:schemeClr val="bg1"/>
          </a:solidFill>
          <a:ln>
            <a:solidFill>
              <a:srgbClr val="7B1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tx1"/>
              </a:solidFill>
            </a:endParaRPr>
          </a:p>
        </p:txBody>
      </p:sp>
      <p:pic>
        <p:nvPicPr>
          <p:cNvPr id="103" name="Picture 6" descr="Resultado de imagem para simbolo fapesp transparente">
            <a:extLst>
              <a:ext uri="{FF2B5EF4-FFF2-40B4-BE49-F238E27FC236}">
                <a16:creationId xmlns:a16="http://schemas.microsoft.com/office/drawing/2014/main" id="{98B775C0-BB11-47F8-9F2F-FA03A9A65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11" y="6368371"/>
            <a:ext cx="975694" cy="20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4" descr="Resultado de imagem para simbolo cnpq transparente">
            <a:extLst>
              <a:ext uri="{FF2B5EF4-FFF2-40B4-BE49-F238E27FC236}">
                <a16:creationId xmlns:a16="http://schemas.microsoft.com/office/drawing/2014/main" id="{D7299685-CC71-42CE-AE20-F1B2A5947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108" y="6337590"/>
            <a:ext cx="836026" cy="25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6" descr="Imagem relacionada">
            <a:extLst>
              <a:ext uri="{FF2B5EF4-FFF2-40B4-BE49-F238E27FC236}">
                <a16:creationId xmlns:a16="http://schemas.microsoft.com/office/drawing/2014/main" id="{6B851D80-9DD6-4C8A-8DEE-043825283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612" y="6232278"/>
            <a:ext cx="499184" cy="45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Imagem 106">
            <a:extLst>
              <a:ext uri="{FF2B5EF4-FFF2-40B4-BE49-F238E27FC236}">
                <a16:creationId xmlns:a16="http://schemas.microsoft.com/office/drawing/2014/main" id="{150E4974-3B54-4384-9049-3ABD26FEA1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386" y="6261987"/>
            <a:ext cx="530344" cy="489256"/>
          </a:xfrm>
          <a:prstGeom prst="rect">
            <a:avLst/>
          </a:prstGeom>
        </p:spPr>
      </p:pic>
      <p:pic>
        <p:nvPicPr>
          <p:cNvPr id="108" name="Imagem 107">
            <a:extLst>
              <a:ext uri="{FF2B5EF4-FFF2-40B4-BE49-F238E27FC236}">
                <a16:creationId xmlns:a16="http://schemas.microsoft.com/office/drawing/2014/main" id="{7C522FE3-C24D-41F6-A5EC-A1D8AF9BCC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31" y="864610"/>
            <a:ext cx="641898" cy="641898"/>
          </a:xfrm>
          <a:prstGeom prst="rect">
            <a:avLst/>
          </a:prstGeom>
        </p:spPr>
      </p:pic>
      <p:pic>
        <p:nvPicPr>
          <p:cNvPr id="109" name="Espaço Reservado para Conteúdo 13">
            <a:extLst>
              <a:ext uri="{FF2B5EF4-FFF2-40B4-BE49-F238E27FC236}">
                <a16:creationId xmlns:a16="http://schemas.microsoft.com/office/drawing/2014/main" id="{836CA833-3149-47E1-A0E4-28DFE13346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292" y="141596"/>
            <a:ext cx="1279352" cy="1256038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04ACEC7F-D422-4EA1-93C1-0C24F4519C54}"/>
              </a:ext>
            </a:extLst>
          </p:cNvPr>
          <p:cNvSpPr txBox="1"/>
          <p:nvPr/>
        </p:nvSpPr>
        <p:spPr>
          <a:xfrm>
            <a:off x="247715" y="1938892"/>
            <a:ext cx="373075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Commonly called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sourgrass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Digitaria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insularis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(L.)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Fedde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is a perennial weed with invasive behavior and has gained relevance in recent years due to its high tolerance to Glyphosate, generating high production cost for farmers.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Sourgrass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is also a host to the smut fungi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Sporisorium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panici-leucophaei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that infects seedlings of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Digitaria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insularis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responsible for the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sourgrass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smut disease. Symptomatically, the disease resembles another one caused by 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scitamineum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 sugarcane, producing a whip-like structure from the apex of the plants where sporogenesis takes place. Despite similarities with sugarcane smut, genomic information is scarce about this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pathosystem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3" name="Gráfico 112">
            <a:extLst>
              <a:ext uri="{FF2B5EF4-FFF2-40B4-BE49-F238E27FC236}">
                <a16:creationId xmlns:a16="http://schemas.microsoft.com/office/drawing/2014/main" id="{DCA13163-3411-4BA6-8C06-3D23389392D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9169" b="17926"/>
          <a:stretch/>
        </p:blipFill>
        <p:spPr>
          <a:xfrm>
            <a:off x="1508924" y="4203646"/>
            <a:ext cx="1220822" cy="1158236"/>
          </a:xfrm>
          <a:prstGeom prst="rect">
            <a:avLst/>
          </a:prstGeom>
        </p:spPr>
      </p:pic>
      <p:pic>
        <p:nvPicPr>
          <p:cNvPr id="114" name="Gráfico 113">
            <a:extLst>
              <a:ext uri="{FF2B5EF4-FFF2-40B4-BE49-F238E27FC236}">
                <a16:creationId xmlns:a16="http://schemas.microsoft.com/office/drawing/2014/main" id="{0CD41A6E-3572-4A0F-B6B0-1852D6A2465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15033" b="14886"/>
          <a:stretch/>
        </p:blipFill>
        <p:spPr>
          <a:xfrm>
            <a:off x="2531524" y="4040207"/>
            <a:ext cx="1384552" cy="1378162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EEDFF2EB-54A9-4DF5-B27A-08F85DC01453}"/>
              </a:ext>
            </a:extLst>
          </p:cNvPr>
          <p:cNvSpPr txBox="1"/>
          <p:nvPr/>
        </p:nvSpPr>
        <p:spPr>
          <a:xfrm>
            <a:off x="170194" y="4877154"/>
            <a:ext cx="1384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1" strike="noStrike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Fig. 1. </a:t>
            </a:r>
            <a:r>
              <a:rPr lang="en-US" sz="10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Fugal spores were isolated in </a:t>
            </a:r>
            <a:r>
              <a:rPr lang="en-US" sz="1000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Selvíria</a:t>
            </a:r>
            <a:r>
              <a:rPr lang="en-US" sz="10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MS, Brazil.</a:t>
            </a:r>
            <a:endParaRPr lang="en-US" sz="1000" b="0" strike="noStrike" spc="-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pSp>
        <p:nvGrpSpPr>
          <p:cNvPr id="174" name="Agrupar 173">
            <a:extLst>
              <a:ext uri="{FF2B5EF4-FFF2-40B4-BE49-F238E27FC236}">
                <a16:creationId xmlns:a16="http://schemas.microsoft.com/office/drawing/2014/main" id="{0965B884-57DA-46FF-AF95-4EF4569A2B74}"/>
              </a:ext>
            </a:extLst>
          </p:cNvPr>
          <p:cNvGrpSpPr/>
          <p:nvPr/>
        </p:nvGrpSpPr>
        <p:grpSpPr>
          <a:xfrm>
            <a:off x="4594975" y="1997503"/>
            <a:ext cx="1068728" cy="817740"/>
            <a:chOff x="933549" y="7176358"/>
            <a:chExt cx="2089043" cy="2081895"/>
          </a:xfrm>
        </p:grpSpPr>
        <p:sp>
          <p:nvSpPr>
            <p:cNvPr id="209" name="object 26">
              <a:extLst>
                <a:ext uri="{FF2B5EF4-FFF2-40B4-BE49-F238E27FC236}">
                  <a16:creationId xmlns:a16="http://schemas.microsoft.com/office/drawing/2014/main" id="{7A1AC2C4-59AB-4938-B749-196A43C1946A}"/>
                </a:ext>
              </a:extLst>
            </p:cNvPr>
            <p:cNvSpPr/>
            <p:nvPr/>
          </p:nvSpPr>
          <p:spPr>
            <a:xfrm>
              <a:off x="2672072" y="7176358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19" h="350520">
                  <a:moveTo>
                    <a:pt x="0" y="174980"/>
                  </a:moveTo>
                  <a:lnTo>
                    <a:pt x="6250" y="221493"/>
                  </a:lnTo>
                  <a:lnTo>
                    <a:pt x="23891" y="263286"/>
                  </a:lnTo>
                  <a:lnTo>
                    <a:pt x="51253" y="298693"/>
                  </a:lnTo>
                  <a:lnTo>
                    <a:pt x="86667" y="326048"/>
                  </a:lnTo>
                  <a:lnTo>
                    <a:pt x="128466" y="343684"/>
                  </a:lnTo>
                  <a:lnTo>
                    <a:pt x="174980" y="349933"/>
                  </a:lnTo>
                  <a:lnTo>
                    <a:pt x="221493" y="343684"/>
                  </a:lnTo>
                  <a:lnTo>
                    <a:pt x="263286" y="326048"/>
                  </a:lnTo>
                  <a:lnTo>
                    <a:pt x="298693" y="298693"/>
                  </a:lnTo>
                  <a:lnTo>
                    <a:pt x="326048" y="263286"/>
                  </a:lnTo>
                  <a:lnTo>
                    <a:pt x="343684" y="221493"/>
                  </a:lnTo>
                  <a:lnTo>
                    <a:pt x="349933" y="174980"/>
                  </a:lnTo>
                  <a:lnTo>
                    <a:pt x="343684" y="128466"/>
                  </a:lnTo>
                  <a:lnTo>
                    <a:pt x="326048" y="86667"/>
                  </a:lnTo>
                  <a:lnTo>
                    <a:pt x="298693" y="51253"/>
                  </a:lnTo>
                  <a:lnTo>
                    <a:pt x="263286" y="23891"/>
                  </a:lnTo>
                  <a:lnTo>
                    <a:pt x="221493" y="6250"/>
                  </a:lnTo>
                  <a:lnTo>
                    <a:pt x="174980" y="0"/>
                  </a:lnTo>
                  <a:lnTo>
                    <a:pt x="128466" y="6250"/>
                  </a:lnTo>
                  <a:lnTo>
                    <a:pt x="86667" y="23891"/>
                  </a:lnTo>
                  <a:lnTo>
                    <a:pt x="51253" y="51253"/>
                  </a:lnTo>
                  <a:lnTo>
                    <a:pt x="23891" y="86667"/>
                  </a:lnTo>
                  <a:lnTo>
                    <a:pt x="6250" y="128466"/>
                  </a:lnTo>
                  <a:lnTo>
                    <a:pt x="0" y="174980"/>
                  </a:lnTo>
                  <a:close/>
                </a:path>
              </a:pathLst>
            </a:custGeom>
            <a:ln w="6186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7">
              <a:extLst>
                <a:ext uri="{FF2B5EF4-FFF2-40B4-BE49-F238E27FC236}">
                  <a16:creationId xmlns:a16="http://schemas.microsoft.com/office/drawing/2014/main" id="{4FBFC16F-2662-4640-B173-D514F20F9207}"/>
                </a:ext>
              </a:extLst>
            </p:cNvPr>
            <p:cNvSpPr/>
            <p:nvPr/>
          </p:nvSpPr>
          <p:spPr>
            <a:xfrm>
              <a:off x="2497092" y="7510667"/>
              <a:ext cx="137795" cy="100330"/>
            </a:xfrm>
            <a:custGeom>
              <a:avLst/>
              <a:gdLst/>
              <a:ahLst/>
              <a:cxnLst/>
              <a:rect l="l" t="t" r="r" b="b"/>
              <a:pathLst>
                <a:path w="137794" h="100329">
                  <a:moveTo>
                    <a:pt x="137498" y="0"/>
                  </a:moveTo>
                  <a:lnTo>
                    <a:pt x="0" y="99986"/>
                  </a:lnTo>
                </a:path>
              </a:pathLst>
            </a:custGeom>
            <a:ln w="6186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8">
              <a:extLst>
                <a:ext uri="{FF2B5EF4-FFF2-40B4-BE49-F238E27FC236}">
                  <a16:creationId xmlns:a16="http://schemas.microsoft.com/office/drawing/2014/main" id="{CBD0573B-1DE6-493A-8E55-F8EDC37FC05A}"/>
                </a:ext>
              </a:extLst>
            </p:cNvPr>
            <p:cNvSpPr/>
            <p:nvPr/>
          </p:nvSpPr>
          <p:spPr>
            <a:xfrm>
              <a:off x="2418992" y="7273217"/>
              <a:ext cx="175260" cy="25400"/>
            </a:xfrm>
            <a:custGeom>
              <a:avLst/>
              <a:gdLst/>
              <a:ahLst/>
              <a:cxnLst/>
              <a:rect l="l" t="t" r="r" b="b"/>
              <a:pathLst>
                <a:path w="175260" h="25400">
                  <a:moveTo>
                    <a:pt x="174980" y="24986"/>
                  </a:moveTo>
                  <a:lnTo>
                    <a:pt x="0" y="0"/>
                  </a:lnTo>
                </a:path>
              </a:pathLst>
            </a:custGeom>
            <a:ln w="6186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9">
              <a:extLst>
                <a:ext uri="{FF2B5EF4-FFF2-40B4-BE49-F238E27FC236}">
                  <a16:creationId xmlns:a16="http://schemas.microsoft.com/office/drawing/2014/main" id="{CA78245A-9197-4C77-8991-D832F810F7C7}"/>
                </a:ext>
              </a:extLst>
            </p:cNvPr>
            <p:cNvSpPr/>
            <p:nvPr/>
          </p:nvSpPr>
          <p:spPr>
            <a:xfrm>
              <a:off x="2850152" y="7613781"/>
              <a:ext cx="9525" cy="156845"/>
            </a:xfrm>
            <a:custGeom>
              <a:avLst/>
              <a:gdLst/>
              <a:ahLst/>
              <a:cxnLst/>
              <a:rect l="l" t="t" r="r" b="b"/>
              <a:pathLst>
                <a:path w="9525" h="156845">
                  <a:moveTo>
                    <a:pt x="4695" y="-30930"/>
                  </a:moveTo>
                  <a:lnTo>
                    <a:pt x="4695" y="187159"/>
                  </a:lnTo>
                </a:path>
              </a:pathLst>
            </a:custGeom>
            <a:ln w="7125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120">
              <a:extLst>
                <a:ext uri="{FF2B5EF4-FFF2-40B4-BE49-F238E27FC236}">
                  <a16:creationId xmlns:a16="http://schemas.microsoft.com/office/drawing/2014/main" id="{72E8476D-687A-48A4-AE3B-4B9400518D26}"/>
                </a:ext>
              </a:extLst>
            </p:cNvPr>
            <p:cNvSpPr/>
            <p:nvPr/>
          </p:nvSpPr>
          <p:spPr>
            <a:xfrm>
              <a:off x="1263950" y="8330272"/>
              <a:ext cx="85725" cy="452120"/>
            </a:xfrm>
            <a:custGeom>
              <a:avLst/>
              <a:gdLst/>
              <a:ahLst/>
              <a:cxnLst/>
              <a:rect l="l" t="t" r="r" b="b"/>
              <a:pathLst>
                <a:path w="85725" h="452120">
                  <a:moveTo>
                    <a:pt x="85164" y="451685"/>
                  </a:moveTo>
                  <a:lnTo>
                    <a:pt x="34851" y="277457"/>
                  </a:lnTo>
                  <a:lnTo>
                    <a:pt x="30658" y="240242"/>
                  </a:lnTo>
                  <a:lnTo>
                    <a:pt x="24909" y="196828"/>
                  </a:lnTo>
                  <a:lnTo>
                    <a:pt x="18287" y="149156"/>
                  </a:lnTo>
                  <a:lnTo>
                    <a:pt x="11473" y="99167"/>
                  </a:lnTo>
                  <a:lnTo>
                    <a:pt x="5150" y="48801"/>
                  </a:lnTo>
                  <a:lnTo>
                    <a:pt x="0" y="0"/>
                  </a:lnTo>
                  <a:lnTo>
                    <a:pt x="11053" y="56287"/>
                  </a:lnTo>
                  <a:lnTo>
                    <a:pt x="23109" y="113129"/>
                  </a:lnTo>
                  <a:lnTo>
                    <a:pt x="35567" y="169635"/>
                  </a:lnTo>
                  <a:lnTo>
                    <a:pt x="47827" y="224913"/>
                  </a:lnTo>
                  <a:lnTo>
                    <a:pt x="59290" y="278072"/>
                  </a:lnTo>
                  <a:lnTo>
                    <a:pt x="69355" y="328221"/>
                  </a:lnTo>
                  <a:lnTo>
                    <a:pt x="77422" y="374467"/>
                  </a:lnTo>
                  <a:lnTo>
                    <a:pt x="82892" y="415919"/>
                  </a:lnTo>
                  <a:lnTo>
                    <a:pt x="85164" y="451685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121">
              <a:extLst>
                <a:ext uri="{FF2B5EF4-FFF2-40B4-BE49-F238E27FC236}">
                  <a16:creationId xmlns:a16="http://schemas.microsoft.com/office/drawing/2014/main" id="{8EA3684A-5D92-4A90-BFFA-4817A13310D5}"/>
                </a:ext>
              </a:extLst>
            </p:cNvPr>
            <p:cNvSpPr/>
            <p:nvPr/>
          </p:nvSpPr>
          <p:spPr>
            <a:xfrm>
              <a:off x="1380086" y="8569026"/>
              <a:ext cx="306705" cy="473709"/>
            </a:xfrm>
            <a:custGeom>
              <a:avLst/>
              <a:gdLst/>
              <a:ahLst/>
              <a:cxnLst/>
              <a:rect l="l" t="t" r="r" b="b"/>
              <a:pathLst>
                <a:path w="306705" h="473709">
                  <a:moveTo>
                    <a:pt x="0" y="473629"/>
                  </a:moveTo>
                  <a:lnTo>
                    <a:pt x="6539" y="425473"/>
                  </a:lnTo>
                  <a:lnTo>
                    <a:pt x="12482" y="373046"/>
                  </a:lnTo>
                  <a:lnTo>
                    <a:pt x="18257" y="318112"/>
                  </a:lnTo>
                  <a:lnTo>
                    <a:pt x="24290" y="262433"/>
                  </a:lnTo>
                  <a:lnTo>
                    <a:pt x="31010" y="207774"/>
                  </a:lnTo>
                  <a:lnTo>
                    <a:pt x="38845" y="155898"/>
                  </a:lnTo>
                  <a:lnTo>
                    <a:pt x="48222" y="108569"/>
                  </a:lnTo>
                  <a:lnTo>
                    <a:pt x="59569" y="67551"/>
                  </a:lnTo>
                  <a:lnTo>
                    <a:pt x="89885" y="11503"/>
                  </a:lnTo>
                  <a:lnTo>
                    <a:pt x="109710" y="0"/>
                  </a:lnTo>
                  <a:lnTo>
                    <a:pt x="141763" y="3846"/>
                  </a:lnTo>
                  <a:lnTo>
                    <a:pt x="175081" y="25566"/>
                  </a:lnTo>
                  <a:lnTo>
                    <a:pt x="184720" y="35184"/>
                  </a:lnTo>
                  <a:lnTo>
                    <a:pt x="119129" y="35184"/>
                  </a:lnTo>
                  <a:lnTo>
                    <a:pt x="95552" y="62869"/>
                  </a:lnTo>
                  <a:lnTo>
                    <a:pt x="76872" y="97338"/>
                  </a:lnTo>
                  <a:lnTo>
                    <a:pt x="62224" y="137393"/>
                  </a:lnTo>
                  <a:lnTo>
                    <a:pt x="50745" y="181837"/>
                  </a:lnTo>
                  <a:lnTo>
                    <a:pt x="41569" y="229473"/>
                  </a:lnTo>
                  <a:lnTo>
                    <a:pt x="33833" y="279104"/>
                  </a:lnTo>
                  <a:lnTo>
                    <a:pt x="26672" y="329532"/>
                  </a:lnTo>
                  <a:lnTo>
                    <a:pt x="19223" y="379560"/>
                  </a:lnTo>
                  <a:lnTo>
                    <a:pt x="10620" y="427992"/>
                  </a:lnTo>
                  <a:lnTo>
                    <a:pt x="0" y="473629"/>
                  </a:lnTo>
                  <a:close/>
                </a:path>
                <a:path w="306705" h="473709">
                  <a:moveTo>
                    <a:pt x="306570" y="175058"/>
                  </a:moveTo>
                  <a:lnTo>
                    <a:pt x="266814" y="141078"/>
                  </a:lnTo>
                  <a:lnTo>
                    <a:pt x="221830" y="100274"/>
                  </a:lnTo>
                  <a:lnTo>
                    <a:pt x="177979" y="62473"/>
                  </a:lnTo>
                  <a:lnTo>
                    <a:pt x="141625" y="37502"/>
                  </a:lnTo>
                  <a:lnTo>
                    <a:pt x="119129" y="35184"/>
                  </a:lnTo>
                  <a:lnTo>
                    <a:pt x="184720" y="35184"/>
                  </a:lnTo>
                  <a:lnTo>
                    <a:pt x="208941" y="59353"/>
                  </a:lnTo>
                  <a:lnTo>
                    <a:pt x="242623" y="99401"/>
                  </a:lnTo>
                  <a:lnTo>
                    <a:pt x="275406" y="139905"/>
                  </a:lnTo>
                  <a:lnTo>
                    <a:pt x="306570" y="175058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122">
              <a:extLst>
                <a:ext uri="{FF2B5EF4-FFF2-40B4-BE49-F238E27FC236}">
                  <a16:creationId xmlns:a16="http://schemas.microsoft.com/office/drawing/2014/main" id="{47DA2FE0-2271-48D0-AF2F-65A397837A41}"/>
                </a:ext>
              </a:extLst>
            </p:cNvPr>
            <p:cNvSpPr/>
            <p:nvPr/>
          </p:nvSpPr>
          <p:spPr>
            <a:xfrm>
              <a:off x="1376327" y="8667098"/>
              <a:ext cx="306070" cy="363220"/>
            </a:xfrm>
            <a:custGeom>
              <a:avLst/>
              <a:gdLst/>
              <a:ahLst/>
              <a:cxnLst/>
              <a:rect l="l" t="t" r="r" b="b"/>
              <a:pathLst>
                <a:path w="306069" h="363220">
                  <a:moveTo>
                    <a:pt x="1184" y="339401"/>
                  </a:moveTo>
                  <a:lnTo>
                    <a:pt x="467" y="280761"/>
                  </a:lnTo>
                  <a:lnTo>
                    <a:pt x="0" y="245255"/>
                  </a:lnTo>
                  <a:lnTo>
                    <a:pt x="825" y="197059"/>
                  </a:lnTo>
                  <a:lnTo>
                    <a:pt x="4646" y="150397"/>
                  </a:lnTo>
                  <a:lnTo>
                    <a:pt x="12999" y="106980"/>
                  </a:lnTo>
                  <a:lnTo>
                    <a:pt x="27424" y="68520"/>
                  </a:lnTo>
                  <a:lnTo>
                    <a:pt x="49457" y="36729"/>
                  </a:lnTo>
                  <a:lnTo>
                    <a:pt x="80635" y="13318"/>
                  </a:lnTo>
                  <a:lnTo>
                    <a:pt x="122498" y="0"/>
                  </a:lnTo>
                  <a:lnTo>
                    <a:pt x="158038" y="6079"/>
                  </a:lnTo>
                  <a:lnTo>
                    <a:pt x="186696" y="25196"/>
                  </a:lnTo>
                  <a:lnTo>
                    <a:pt x="209245" y="54489"/>
                  </a:lnTo>
                  <a:lnTo>
                    <a:pt x="140839" y="54489"/>
                  </a:lnTo>
                  <a:lnTo>
                    <a:pt x="112341" y="55102"/>
                  </a:lnTo>
                  <a:lnTo>
                    <a:pt x="61148" y="97957"/>
                  </a:lnTo>
                  <a:lnTo>
                    <a:pt x="39918" y="135548"/>
                  </a:lnTo>
                  <a:lnTo>
                    <a:pt x="22574" y="180814"/>
                  </a:lnTo>
                  <a:lnTo>
                    <a:pt x="9849" y="231429"/>
                  </a:lnTo>
                  <a:lnTo>
                    <a:pt x="2475" y="285066"/>
                  </a:lnTo>
                  <a:lnTo>
                    <a:pt x="1184" y="339401"/>
                  </a:lnTo>
                  <a:close/>
                </a:path>
                <a:path w="306069" h="363220">
                  <a:moveTo>
                    <a:pt x="288963" y="317922"/>
                  </a:moveTo>
                  <a:lnTo>
                    <a:pt x="275130" y="281095"/>
                  </a:lnTo>
                  <a:lnTo>
                    <a:pt x="248007" y="213228"/>
                  </a:lnTo>
                  <a:lnTo>
                    <a:pt x="223702" y="158343"/>
                  </a:lnTo>
                  <a:lnTo>
                    <a:pt x="201524" y="115732"/>
                  </a:lnTo>
                  <a:lnTo>
                    <a:pt x="160784" y="64512"/>
                  </a:lnTo>
                  <a:lnTo>
                    <a:pt x="140839" y="54489"/>
                  </a:lnTo>
                  <a:lnTo>
                    <a:pt x="209245" y="54489"/>
                  </a:lnTo>
                  <a:lnTo>
                    <a:pt x="227955" y="93047"/>
                  </a:lnTo>
                  <a:lnTo>
                    <a:pt x="242846" y="137034"/>
                  </a:lnTo>
                  <a:lnTo>
                    <a:pt x="255440" y="184564"/>
                  </a:lnTo>
                  <a:lnTo>
                    <a:pt x="266883" y="233264"/>
                  </a:lnTo>
                  <a:lnTo>
                    <a:pt x="278320" y="280761"/>
                  </a:lnTo>
                  <a:lnTo>
                    <a:pt x="288963" y="317922"/>
                  </a:lnTo>
                  <a:close/>
                </a:path>
                <a:path w="306069" h="363220">
                  <a:moveTo>
                    <a:pt x="305762" y="362649"/>
                  </a:moveTo>
                  <a:lnTo>
                    <a:pt x="290898" y="324680"/>
                  </a:lnTo>
                  <a:lnTo>
                    <a:pt x="288963" y="317922"/>
                  </a:lnTo>
                  <a:lnTo>
                    <a:pt x="305762" y="362649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123">
              <a:extLst>
                <a:ext uri="{FF2B5EF4-FFF2-40B4-BE49-F238E27FC236}">
                  <a16:creationId xmlns:a16="http://schemas.microsoft.com/office/drawing/2014/main" id="{0402A8B7-E5CF-4EBC-A2B2-2BED27A11F7B}"/>
                </a:ext>
              </a:extLst>
            </p:cNvPr>
            <p:cNvSpPr/>
            <p:nvPr/>
          </p:nvSpPr>
          <p:spPr>
            <a:xfrm>
              <a:off x="933549" y="8571051"/>
              <a:ext cx="436245" cy="536575"/>
            </a:xfrm>
            <a:custGeom>
              <a:avLst/>
              <a:gdLst/>
              <a:ahLst/>
              <a:cxnLst/>
              <a:rect l="l" t="t" r="r" b="b"/>
              <a:pathLst>
                <a:path w="436244" h="536575">
                  <a:moveTo>
                    <a:pt x="0" y="530974"/>
                  </a:moveTo>
                  <a:lnTo>
                    <a:pt x="22924" y="484156"/>
                  </a:lnTo>
                  <a:lnTo>
                    <a:pt x="44796" y="433962"/>
                  </a:lnTo>
                  <a:lnTo>
                    <a:pt x="65931" y="381559"/>
                  </a:lnTo>
                  <a:lnTo>
                    <a:pt x="107249" y="274797"/>
                  </a:lnTo>
                  <a:lnTo>
                    <a:pt x="128061" y="222772"/>
                  </a:lnTo>
                  <a:lnTo>
                    <a:pt x="149395" y="173206"/>
                  </a:lnTo>
                  <a:lnTo>
                    <a:pt x="171566" y="127268"/>
                  </a:lnTo>
                  <a:lnTo>
                    <a:pt x="194888" y="86123"/>
                  </a:lnTo>
                  <a:lnTo>
                    <a:pt x="219676" y="50940"/>
                  </a:lnTo>
                  <a:lnTo>
                    <a:pt x="246246" y="22884"/>
                  </a:lnTo>
                  <a:lnTo>
                    <a:pt x="300385" y="0"/>
                  </a:lnTo>
                  <a:lnTo>
                    <a:pt x="322898" y="9562"/>
                  </a:lnTo>
                  <a:lnTo>
                    <a:pt x="342654" y="30224"/>
                  </a:lnTo>
                  <a:lnTo>
                    <a:pt x="359856" y="60398"/>
                  </a:lnTo>
                  <a:lnTo>
                    <a:pt x="374707" y="98498"/>
                  </a:lnTo>
                  <a:lnTo>
                    <a:pt x="378076" y="110280"/>
                  </a:lnTo>
                  <a:lnTo>
                    <a:pt x="283357" y="110280"/>
                  </a:lnTo>
                  <a:lnTo>
                    <a:pt x="270885" y="111458"/>
                  </a:lnTo>
                  <a:lnTo>
                    <a:pt x="231713" y="135558"/>
                  </a:lnTo>
                  <a:lnTo>
                    <a:pt x="204349" y="166253"/>
                  </a:lnTo>
                  <a:lnTo>
                    <a:pt x="176186" y="206312"/>
                  </a:lnTo>
                  <a:lnTo>
                    <a:pt x="147394" y="253729"/>
                  </a:lnTo>
                  <a:lnTo>
                    <a:pt x="118145" y="306497"/>
                  </a:lnTo>
                  <a:lnTo>
                    <a:pt x="88610" y="362612"/>
                  </a:lnTo>
                  <a:lnTo>
                    <a:pt x="44145" y="448670"/>
                  </a:lnTo>
                  <a:lnTo>
                    <a:pt x="29366" y="476856"/>
                  </a:lnTo>
                  <a:lnTo>
                    <a:pt x="14644" y="504374"/>
                  </a:lnTo>
                  <a:lnTo>
                    <a:pt x="0" y="530974"/>
                  </a:lnTo>
                  <a:close/>
                </a:path>
                <a:path w="436244" h="536575">
                  <a:moveTo>
                    <a:pt x="436231" y="536130"/>
                  </a:moveTo>
                  <a:lnTo>
                    <a:pt x="407834" y="536130"/>
                  </a:lnTo>
                  <a:lnTo>
                    <a:pt x="401298" y="467765"/>
                  </a:lnTo>
                  <a:lnTo>
                    <a:pt x="394178" y="406255"/>
                  </a:lnTo>
                  <a:lnTo>
                    <a:pt x="386493" y="351347"/>
                  </a:lnTo>
                  <a:lnTo>
                    <a:pt x="378267" y="302791"/>
                  </a:lnTo>
                  <a:lnTo>
                    <a:pt x="369519" y="260338"/>
                  </a:lnTo>
                  <a:lnTo>
                    <a:pt x="350547" y="192732"/>
                  </a:lnTo>
                  <a:lnTo>
                    <a:pt x="329749" y="146525"/>
                  </a:lnTo>
                  <a:lnTo>
                    <a:pt x="295501" y="112947"/>
                  </a:lnTo>
                  <a:lnTo>
                    <a:pt x="283357" y="110280"/>
                  </a:lnTo>
                  <a:lnTo>
                    <a:pt x="378076" y="110280"/>
                  </a:lnTo>
                  <a:lnTo>
                    <a:pt x="398175" y="192124"/>
                  </a:lnTo>
                  <a:lnTo>
                    <a:pt x="407199" y="244475"/>
                  </a:lnTo>
                  <a:lnTo>
                    <a:pt x="414687" y="298403"/>
                  </a:lnTo>
                  <a:lnTo>
                    <a:pt x="420844" y="352319"/>
                  </a:lnTo>
                  <a:lnTo>
                    <a:pt x="425873" y="404638"/>
                  </a:lnTo>
                  <a:lnTo>
                    <a:pt x="429978" y="453770"/>
                  </a:lnTo>
                  <a:lnTo>
                    <a:pt x="433363" y="498130"/>
                  </a:lnTo>
                  <a:lnTo>
                    <a:pt x="436231" y="53613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124">
              <a:extLst>
                <a:ext uri="{FF2B5EF4-FFF2-40B4-BE49-F238E27FC236}">
                  <a16:creationId xmlns:a16="http://schemas.microsoft.com/office/drawing/2014/main" id="{E8595C9F-EDE0-4166-91B9-AD6A26280497}"/>
                </a:ext>
              </a:extLst>
            </p:cNvPr>
            <p:cNvSpPr/>
            <p:nvPr/>
          </p:nvSpPr>
          <p:spPr>
            <a:xfrm>
              <a:off x="1122433" y="8759230"/>
              <a:ext cx="203835" cy="350520"/>
            </a:xfrm>
            <a:custGeom>
              <a:avLst/>
              <a:gdLst/>
              <a:ahLst/>
              <a:cxnLst/>
              <a:rect l="l" t="t" r="r" b="b"/>
              <a:pathLst>
                <a:path w="203834" h="350520">
                  <a:moveTo>
                    <a:pt x="15047" y="350525"/>
                  </a:moveTo>
                  <a:lnTo>
                    <a:pt x="7323" y="289637"/>
                  </a:lnTo>
                  <a:lnTo>
                    <a:pt x="2327" y="233740"/>
                  </a:lnTo>
                  <a:lnTo>
                    <a:pt x="0" y="183117"/>
                  </a:lnTo>
                  <a:lnTo>
                    <a:pt x="282" y="138047"/>
                  </a:lnTo>
                  <a:lnTo>
                    <a:pt x="3116" y="98812"/>
                  </a:lnTo>
                  <a:lnTo>
                    <a:pt x="16206" y="38972"/>
                  </a:lnTo>
                  <a:lnTo>
                    <a:pt x="38800" y="5844"/>
                  </a:lnTo>
                  <a:lnTo>
                    <a:pt x="53516" y="0"/>
                  </a:lnTo>
                  <a:lnTo>
                    <a:pt x="70432" y="1676"/>
                  </a:lnTo>
                  <a:lnTo>
                    <a:pt x="89490" y="11155"/>
                  </a:lnTo>
                  <a:lnTo>
                    <a:pt x="110633" y="28718"/>
                  </a:lnTo>
                  <a:lnTo>
                    <a:pt x="122399" y="41885"/>
                  </a:lnTo>
                  <a:lnTo>
                    <a:pt x="73201" y="41885"/>
                  </a:lnTo>
                  <a:lnTo>
                    <a:pt x="51452" y="48883"/>
                  </a:lnTo>
                  <a:lnTo>
                    <a:pt x="26554" y="108475"/>
                  </a:lnTo>
                  <a:lnTo>
                    <a:pt x="20595" y="158895"/>
                  </a:lnTo>
                  <a:lnTo>
                    <a:pt x="17448" y="218384"/>
                  </a:lnTo>
                  <a:lnTo>
                    <a:pt x="15977" y="283431"/>
                  </a:lnTo>
                  <a:lnTo>
                    <a:pt x="15047" y="350525"/>
                  </a:lnTo>
                  <a:close/>
                </a:path>
                <a:path w="203834" h="350520">
                  <a:moveTo>
                    <a:pt x="203680" y="265638"/>
                  </a:moveTo>
                  <a:lnTo>
                    <a:pt x="186620" y="201581"/>
                  </a:lnTo>
                  <a:lnTo>
                    <a:pt x="166437" y="146931"/>
                  </a:lnTo>
                  <a:lnTo>
                    <a:pt x="144066" y="102662"/>
                  </a:lnTo>
                  <a:lnTo>
                    <a:pt x="120445" y="69749"/>
                  </a:lnTo>
                  <a:lnTo>
                    <a:pt x="73201" y="41885"/>
                  </a:lnTo>
                  <a:lnTo>
                    <a:pt x="122399" y="41885"/>
                  </a:lnTo>
                  <a:lnTo>
                    <a:pt x="133800" y="54644"/>
                  </a:lnTo>
                  <a:lnTo>
                    <a:pt x="158935" y="89216"/>
                  </a:lnTo>
                  <a:lnTo>
                    <a:pt x="185978" y="132714"/>
                  </a:lnTo>
                  <a:lnTo>
                    <a:pt x="203680" y="265638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125">
              <a:extLst>
                <a:ext uri="{FF2B5EF4-FFF2-40B4-BE49-F238E27FC236}">
                  <a16:creationId xmlns:a16="http://schemas.microsoft.com/office/drawing/2014/main" id="{010929DC-BEE3-4DF6-A6B1-35C69FA84720}"/>
                </a:ext>
              </a:extLst>
            </p:cNvPr>
            <p:cNvSpPr/>
            <p:nvPr/>
          </p:nvSpPr>
          <p:spPr>
            <a:xfrm>
              <a:off x="1369029" y="8895271"/>
              <a:ext cx="249554" cy="262255"/>
            </a:xfrm>
            <a:custGeom>
              <a:avLst/>
              <a:gdLst/>
              <a:ahLst/>
              <a:cxnLst/>
              <a:rect l="l" t="t" r="r" b="b"/>
              <a:pathLst>
                <a:path w="249555" h="262254">
                  <a:moveTo>
                    <a:pt x="6404" y="210796"/>
                  </a:moveTo>
                  <a:lnTo>
                    <a:pt x="19390" y="132858"/>
                  </a:lnTo>
                  <a:lnTo>
                    <a:pt x="41902" y="80178"/>
                  </a:lnTo>
                  <a:lnTo>
                    <a:pt x="68956" y="39916"/>
                  </a:lnTo>
                  <a:lnTo>
                    <a:pt x="101972" y="12910"/>
                  </a:lnTo>
                  <a:lnTo>
                    <a:pt x="142370" y="0"/>
                  </a:lnTo>
                  <a:lnTo>
                    <a:pt x="166978" y="10085"/>
                  </a:lnTo>
                  <a:lnTo>
                    <a:pt x="186211" y="36777"/>
                  </a:lnTo>
                  <a:lnTo>
                    <a:pt x="189550" y="45296"/>
                  </a:lnTo>
                  <a:lnTo>
                    <a:pt x="129613" y="45296"/>
                  </a:lnTo>
                  <a:lnTo>
                    <a:pt x="111885" y="45472"/>
                  </a:lnTo>
                  <a:lnTo>
                    <a:pt x="93177" y="55208"/>
                  </a:lnTo>
                  <a:lnTo>
                    <a:pt x="73370" y="75578"/>
                  </a:lnTo>
                  <a:lnTo>
                    <a:pt x="52395" y="107571"/>
                  </a:lnTo>
                  <a:lnTo>
                    <a:pt x="30104" y="152300"/>
                  </a:lnTo>
                  <a:lnTo>
                    <a:pt x="6404" y="210796"/>
                  </a:lnTo>
                  <a:close/>
                </a:path>
                <a:path w="249555" h="262254">
                  <a:moveTo>
                    <a:pt x="249116" y="261910"/>
                  </a:moveTo>
                  <a:lnTo>
                    <a:pt x="235343" y="223451"/>
                  </a:lnTo>
                  <a:lnTo>
                    <a:pt x="221453" y="186142"/>
                  </a:lnTo>
                  <a:lnTo>
                    <a:pt x="192890" y="119175"/>
                  </a:lnTo>
                  <a:lnTo>
                    <a:pt x="162563" y="69423"/>
                  </a:lnTo>
                  <a:lnTo>
                    <a:pt x="129613" y="45296"/>
                  </a:lnTo>
                  <a:lnTo>
                    <a:pt x="189550" y="45296"/>
                  </a:lnTo>
                  <a:lnTo>
                    <a:pt x="201420" y="75578"/>
                  </a:lnTo>
                  <a:lnTo>
                    <a:pt x="213962" y="121990"/>
                  </a:lnTo>
                  <a:lnTo>
                    <a:pt x="225189" y="171515"/>
                  </a:lnTo>
                  <a:lnTo>
                    <a:pt x="236455" y="219654"/>
                  </a:lnTo>
                  <a:lnTo>
                    <a:pt x="249116" y="26191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126">
              <a:extLst>
                <a:ext uri="{FF2B5EF4-FFF2-40B4-BE49-F238E27FC236}">
                  <a16:creationId xmlns:a16="http://schemas.microsoft.com/office/drawing/2014/main" id="{6537BACE-A54B-4D0B-9F88-712D3BD5DB8C}"/>
                </a:ext>
              </a:extLst>
            </p:cNvPr>
            <p:cNvSpPr/>
            <p:nvPr/>
          </p:nvSpPr>
          <p:spPr>
            <a:xfrm>
              <a:off x="1209928" y="9035812"/>
              <a:ext cx="304521" cy="19880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127">
              <a:extLst>
                <a:ext uri="{FF2B5EF4-FFF2-40B4-BE49-F238E27FC236}">
                  <a16:creationId xmlns:a16="http://schemas.microsoft.com/office/drawing/2014/main" id="{C9CA08ED-1A34-4FAF-A8DE-A093BA05AD25}"/>
                </a:ext>
              </a:extLst>
            </p:cNvPr>
            <p:cNvSpPr/>
            <p:nvPr/>
          </p:nvSpPr>
          <p:spPr>
            <a:xfrm>
              <a:off x="2007058" y="8332627"/>
              <a:ext cx="85725" cy="452120"/>
            </a:xfrm>
            <a:custGeom>
              <a:avLst/>
              <a:gdLst/>
              <a:ahLst/>
              <a:cxnLst/>
              <a:rect l="l" t="t" r="r" b="b"/>
              <a:pathLst>
                <a:path w="85725" h="452120">
                  <a:moveTo>
                    <a:pt x="85164" y="451714"/>
                  </a:moveTo>
                  <a:lnTo>
                    <a:pt x="34823" y="277485"/>
                  </a:lnTo>
                  <a:lnTo>
                    <a:pt x="30632" y="240270"/>
                  </a:lnTo>
                  <a:lnTo>
                    <a:pt x="24885" y="196855"/>
                  </a:lnTo>
                  <a:lnTo>
                    <a:pt x="18265" y="149181"/>
                  </a:lnTo>
                  <a:lnTo>
                    <a:pt x="11455" y="99187"/>
                  </a:lnTo>
                  <a:lnTo>
                    <a:pt x="5139" y="48813"/>
                  </a:lnTo>
                  <a:lnTo>
                    <a:pt x="0" y="0"/>
                  </a:lnTo>
                  <a:lnTo>
                    <a:pt x="11052" y="56295"/>
                  </a:lnTo>
                  <a:lnTo>
                    <a:pt x="23106" y="113144"/>
                  </a:lnTo>
                  <a:lnTo>
                    <a:pt x="35562" y="169655"/>
                  </a:lnTo>
                  <a:lnTo>
                    <a:pt x="47820" y="224937"/>
                  </a:lnTo>
                  <a:lnTo>
                    <a:pt x="59281" y="278098"/>
                  </a:lnTo>
                  <a:lnTo>
                    <a:pt x="69346" y="328248"/>
                  </a:lnTo>
                  <a:lnTo>
                    <a:pt x="77414" y="374495"/>
                  </a:lnTo>
                  <a:lnTo>
                    <a:pt x="82886" y="415947"/>
                  </a:lnTo>
                  <a:lnTo>
                    <a:pt x="85164" y="451714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128">
              <a:extLst>
                <a:ext uri="{FF2B5EF4-FFF2-40B4-BE49-F238E27FC236}">
                  <a16:creationId xmlns:a16="http://schemas.microsoft.com/office/drawing/2014/main" id="{6AE54F75-3B7C-499A-A9CC-5AC550F56985}"/>
                </a:ext>
              </a:extLst>
            </p:cNvPr>
            <p:cNvSpPr/>
            <p:nvPr/>
          </p:nvSpPr>
          <p:spPr>
            <a:xfrm>
              <a:off x="2088237" y="8571381"/>
              <a:ext cx="341662" cy="686872"/>
            </a:xfrm>
            <a:custGeom>
              <a:avLst/>
              <a:gdLst/>
              <a:ahLst/>
              <a:cxnLst/>
              <a:rect l="l" t="t" r="r" b="b"/>
              <a:pathLst>
                <a:path w="306705" h="473709">
                  <a:moveTo>
                    <a:pt x="0" y="473657"/>
                  </a:moveTo>
                  <a:lnTo>
                    <a:pt x="6535" y="425502"/>
                  </a:lnTo>
                  <a:lnTo>
                    <a:pt x="12475" y="373075"/>
                  </a:lnTo>
                  <a:lnTo>
                    <a:pt x="18248" y="318139"/>
                  </a:lnTo>
                  <a:lnTo>
                    <a:pt x="24281" y="262460"/>
                  </a:lnTo>
                  <a:lnTo>
                    <a:pt x="31002" y="207799"/>
                  </a:lnTo>
                  <a:lnTo>
                    <a:pt x="38838" y="155921"/>
                  </a:lnTo>
                  <a:lnTo>
                    <a:pt x="48216" y="108590"/>
                  </a:lnTo>
                  <a:lnTo>
                    <a:pt x="59566" y="67568"/>
                  </a:lnTo>
                  <a:lnTo>
                    <a:pt x="89885" y="11510"/>
                  </a:lnTo>
                  <a:lnTo>
                    <a:pt x="109710" y="0"/>
                  </a:lnTo>
                  <a:lnTo>
                    <a:pt x="141764" y="3848"/>
                  </a:lnTo>
                  <a:lnTo>
                    <a:pt x="175082" y="25573"/>
                  </a:lnTo>
                  <a:lnTo>
                    <a:pt x="184741" y="35213"/>
                  </a:lnTo>
                  <a:lnTo>
                    <a:pt x="119129" y="35213"/>
                  </a:lnTo>
                  <a:lnTo>
                    <a:pt x="95544" y="62897"/>
                  </a:lnTo>
                  <a:lnTo>
                    <a:pt x="76859" y="97363"/>
                  </a:lnTo>
                  <a:lnTo>
                    <a:pt x="62208" y="137416"/>
                  </a:lnTo>
                  <a:lnTo>
                    <a:pt x="50726" y="181857"/>
                  </a:lnTo>
                  <a:lnTo>
                    <a:pt x="41551" y="229491"/>
                  </a:lnTo>
                  <a:lnTo>
                    <a:pt x="33816" y="279120"/>
                  </a:lnTo>
                  <a:lnTo>
                    <a:pt x="26658" y="329548"/>
                  </a:lnTo>
                  <a:lnTo>
                    <a:pt x="19212" y="379578"/>
                  </a:lnTo>
                  <a:lnTo>
                    <a:pt x="10614" y="428013"/>
                  </a:lnTo>
                  <a:lnTo>
                    <a:pt x="0" y="473657"/>
                  </a:lnTo>
                  <a:close/>
                </a:path>
                <a:path w="306705" h="473709">
                  <a:moveTo>
                    <a:pt x="306577" y="175087"/>
                  </a:moveTo>
                  <a:lnTo>
                    <a:pt x="266815" y="141106"/>
                  </a:lnTo>
                  <a:lnTo>
                    <a:pt x="221823" y="100302"/>
                  </a:lnTo>
                  <a:lnTo>
                    <a:pt x="177968" y="62502"/>
                  </a:lnTo>
                  <a:lnTo>
                    <a:pt x="141614" y="37530"/>
                  </a:lnTo>
                  <a:lnTo>
                    <a:pt x="119129" y="35213"/>
                  </a:lnTo>
                  <a:lnTo>
                    <a:pt x="184741" y="35213"/>
                  </a:lnTo>
                  <a:lnTo>
                    <a:pt x="208944" y="59367"/>
                  </a:lnTo>
                  <a:lnTo>
                    <a:pt x="242628" y="99422"/>
                  </a:lnTo>
                  <a:lnTo>
                    <a:pt x="275413" y="139931"/>
                  </a:lnTo>
                  <a:lnTo>
                    <a:pt x="306577" y="175087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129">
              <a:extLst>
                <a:ext uri="{FF2B5EF4-FFF2-40B4-BE49-F238E27FC236}">
                  <a16:creationId xmlns:a16="http://schemas.microsoft.com/office/drawing/2014/main" id="{32AD5B64-8C87-43EB-B5B1-D572B9D02FFD}"/>
                </a:ext>
              </a:extLst>
            </p:cNvPr>
            <p:cNvSpPr/>
            <p:nvPr/>
          </p:nvSpPr>
          <p:spPr>
            <a:xfrm>
              <a:off x="2119435" y="8669481"/>
              <a:ext cx="306070" cy="363220"/>
            </a:xfrm>
            <a:custGeom>
              <a:avLst/>
              <a:gdLst/>
              <a:ahLst/>
              <a:cxnLst/>
              <a:rect l="l" t="t" r="r" b="b"/>
              <a:pathLst>
                <a:path w="306069" h="363220">
                  <a:moveTo>
                    <a:pt x="1184" y="339401"/>
                  </a:moveTo>
                  <a:lnTo>
                    <a:pt x="467" y="280761"/>
                  </a:lnTo>
                  <a:lnTo>
                    <a:pt x="0" y="245251"/>
                  </a:lnTo>
                  <a:lnTo>
                    <a:pt x="826" y="197052"/>
                  </a:lnTo>
                  <a:lnTo>
                    <a:pt x="4647" y="150387"/>
                  </a:lnTo>
                  <a:lnTo>
                    <a:pt x="13001" y="106968"/>
                  </a:lnTo>
                  <a:lnTo>
                    <a:pt x="27426" y="68508"/>
                  </a:lnTo>
                  <a:lnTo>
                    <a:pt x="49459" y="36718"/>
                  </a:lnTo>
                  <a:lnTo>
                    <a:pt x="80636" y="13311"/>
                  </a:lnTo>
                  <a:lnTo>
                    <a:pt x="122497" y="0"/>
                  </a:lnTo>
                  <a:lnTo>
                    <a:pt x="158037" y="6079"/>
                  </a:lnTo>
                  <a:lnTo>
                    <a:pt x="186695" y="25196"/>
                  </a:lnTo>
                  <a:lnTo>
                    <a:pt x="209222" y="54461"/>
                  </a:lnTo>
                  <a:lnTo>
                    <a:pt x="140809" y="54461"/>
                  </a:lnTo>
                  <a:lnTo>
                    <a:pt x="112312" y="55083"/>
                  </a:lnTo>
                  <a:lnTo>
                    <a:pt x="61121" y="97950"/>
                  </a:lnTo>
                  <a:lnTo>
                    <a:pt x="39892" y="135544"/>
                  </a:lnTo>
                  <a:lnTo>
                    <a:pt x="22552" y="180812"/>
                  </a:lnTo>
                  <a:lnTo>
                    <a:pt x="9832" y="231428"/>
                  </a:lnTo>
                  <a:lnTo>
                    <a:pt x="2465" y="285066"/>
                  </a:lnTo>
                  <a:lnTo>
                    <a:pt x="1184" y="339401"/>
                  </a:lnTo>
                  <a:close/>
                </a:path>
                <a:path w="306069" h="363220">
                  <a:moveTo>
                    <a:pt x="288955" y="317897"/>
                  </a:moveTo>
                  <a:lnTo>
                    <a:pt x="275130" y="281086"/>
                  </a:lnTo>
                  <a:lnTo>
                    <a:pt x="248004" y="213215"/>
                  </a:lnTo>
                  <a:lnTo>
                    <a:pt x="223693" y="158328"/>
                  </a:lnTo>
                  <a:lnTo>
                    <a:pt x="201509" y="115718"/>
                  </a:lnTo>
                  <a:lnTo>
                    <a:pt x="160756" y="64492"/>
                  </a:lnTo>
                  <a:lnTo>
                    <a:pt x="140809" y="54461"/>
                  </a:lnTo>
                  <a:lnTo>
                    <a:pt x="209222" y="54461"/>
                  </a:lnTo>
                  <a:lnTo>
                    <a:pt x="227954" y="93047"/>
                  </a:lnTo>
                  <a:lnTo>
                    <a:pt x="242845" y="137034"/>
                  </a:lnTo>
                  <a:lnTo>
                    <a:pt x="255439" y="184564"/>
                  </a:lnTo>
                  <a:lnTo>
                    <a:pt x="266882" y="233264"/>
                  </a:lnTo>
                  <a:lnTo>
                    <a:pt x="278319" y="280761"/>
                  </a:lnTo>
                  <a:lnTo>
                    <a:pt x="288955" y="317897"/>
                  </a:lnTo>
                  <a:close/>
                </a:path>
                <a:path w="306069" h="363220">
                  <a:moveTo>
                    <a:pt x="305762" y="362649"/>
                  </a:moveTo>
                  <a:lnTo>
                    <a:pt x="290897" y="324680"/>
                  </a:lnTo>
                  <a:lnTo>
                    <a:pt x="288955" y="317897"/>
                  </a:lnTo>
                  <a:lnTo>
                    <a:pt x="305762" y="362649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3" name="object 130">
              <a:extLst>
                <a:ext uri="{FF2B5EF4-FFF2-40B4-BE49-F238E27FC236}">
                  <a16:creationId xmlns:a16="http://schemas.microsoft.com/office/drawing/2014/main" id="{7A7438A0-CD1E-427F-A583-9229C188785B}"/>
                </a:ext>
              </a:extLst>
            </p:cNvPr>
            <p:cNvSpPr/>
            <p:nvPr/>
          </p:nvSpPr>
          <p:spPr>
            <a:xfrm>
              <a:off x="1676657" y="8573428"/>
              <a:ext cx="436245" cy="536575"/>
            </a:xfrm>
            <a:custGeom>
              <a:avLst/>
              <a:gdLst/>
              <a:ahLst/>
              <a:cxnLst/>
              <a:rect l="l" t="t" r="r" b="b"/>
              <a:pathLst>
                <a:path w="436244" h="536575">
                  <a:moveTo>
                    <a:pt x="0" y="530979"/>
                  </a:moveTo>
                  <a:lnTo>
                    <a:pt x="22924" y="484161"/>
                  </a:lnTo>
                  <a:lnTo>
                    <a:pt x="44797" y="433967"/>
                  </a:lnTo>
                  <a:lnTo>
                    <a:pt x="65932" y="381564"/>
                  </a:lnTo>
                  <a:lnTo>
                    <a:pt x="107249" y="274803"/>
                  </a:lnTo>
                  <a:lnTo>
                    <a:pt x="128060" y="222777"/>
                  </a:lnTo>
                  <a:lnTo>
                    <a:pt x="149393" y="173212"/>
                  </a:lnTo>
                  <a:lnTo>
                    <a:pt x="171561" y="127273"/>
                  </a:lnTo>
                  <a:lnTo>
                    <a:pt x="194879" y="86128"/>
                  </a:lnTo>
                  <a:lnTo>
                    <a:pt x="219662" y="50945"/>
                  </a:lnTo>
                  <a:lnTo>
                    <a:pt x="246225" y="22889"/>
                  </a:lnTo>
                  <a:lnTo>
                    <a:pt x="300362" y="0"/>
                  </a:lnTo>
                  <a:lnTo>
                    <a:pt x="322880" y="9558"/>
                  </a:lnTo>
                  <a:lnTo>
                    <a:pt x="342640" y="30218"/>
                  </a:lnTo>
                  <a:lnTo>
                    <a:pt x="359845" y="60391"/>
                  </a:lnTo>
                  <a:lnTo>
                    <a:pt x="374698" y="98491"/>
                  </a:lnTo>
                  <a:lnTo>
                    <a:pt x="378071" y="110285"/>
                  </a:lnTo>
                  <a:lnTo>
                    <a:pt x="283349" y="110285"/>
                  </a:lnTo>
                  <a:lnTo>
                    <a:pt x="270876" y="111464"/>
                  </a:lnTo>
                  <a:lnTo>
                    <a:pt x="231702" y="135563"/>
                  </a:lnTo>
                  <a:lnTo>
                    <a:pt x="204337" y="166259"/>
                  </a:lnTo>
                  <a:lnTo>
                    <a:pt x="176173" y="206318"/>
                  </a:lnTo>
                  <a:lnTo>
                    <a:pt x="147382" y="253734"/>
                  </a:lnTo>
                  <a:lnTo>
                    <a:pt x="118133" y="306502"/>
                  </a:lnTo>
                  <a:lnTo>
                    <a:pt x="88600" y="362617"/>
                  </a:lnTo>
                  <a:lnTo>
                    <a:pt x="44139" y="448675"/>
                  </a:lnTo>
                  <a:lnTo>
                    <a:pt x="29361" y="476861"/>
                  </a:lnTo>
                  <a:lnTo>
                    <a:pt x="14641" y="504379"/>
                  </a:lnTo>
                  <a:lnTo>
                    <a:pt x="0" y="530979"/>
                  </a:lnTo>
                  <a:close/>
                </a:path>
                <a:path w="436244" h="536575">
                  <a:moveTo>
                    <a:pt x="436203" y="536135"/>
                  </a:moveTo>
                  <a:lnTo>
                    <a:pt x="407834" y="536135"/>
                  </a:lnTo>
                  <a:lnTo>
                    <a:pt x="401298" y="467771"/>
                  </a:lnTo>
                  <a:lnTo>
                    <a:pt x="394177" y="406260"/>
                  </a:lnTo>
                  <a:lnTo>
                    <a:pt x="386493" y="351352"/>
                  </a:lnTo>
                  <a:lnTo>
                    <a:pt x="378266" y="302797"/>
                  </a:lnTo>
                  <a:lnTo>
                    <a:pt x="369518" y="260343"/>
                  </a:lnTo>
                  <a:lnTo>
                    <a:pt x="350544" y="192737"/>
                  </a:lnTo>
                  <a:lnTo>
                    <a:pt x="329745" y="146530"/>
                  </a:lnTo>
                  <a:lnTo>
                    <a:pt x="295494" y="112952"/>
                  </a:lnTo>
                  <a:lnTo>
                    <a:pt x="283349" y="110285"/>
                  </a:lnTo>
                  <a:lnTo>
                    <a:pt x="378071" y="110285"/>
                  </a:lnTo>
                  <a:lnTo>
                    <a:pt x="398168" y="192118"/>
                  </a:lnTo>
                  <a:lnTo>
                    <a:pt x="407191" y="244471"/>
                  </a:lnTo>
                  <a:lnTo>
                    <a:pt x="414678" y="298401"/>
                  </a:lnTo>
                  <a:lnTo>
                    <a:pt x="420833" y="352320"/>
                  </a:lnTo>
                  <a:lnTo>
                    <a:pt x="425859" y="404640"/>
                  </a:lnTo>
                  <a:lnTo>
                    <a:pt x="429960" y="453774"/>
                  </a:lnTo>
                  <a:lnTo>
                    <a:pt x="433340" y="498135"/>
                  </a:lnTo>
                  <a:lnTo>
                    <a:pt x="436203" y="536135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131">
              <a:extLst>
                <a:ext uri="{FF2B5EF4-FFF2-40B4-BE49-F238E27FC236}">
                  <a16:creationId xmlns:a16="http://schemas.microsoft.com/office/drawing/2014/main" id="{8DCAB64B-E530-4BBD-932F-A3C844FB4B24}"/>
                </a:ext>
              </a:extLst>
            </p:cNvPr>
            <p:cNvSpPr/>
            <p:nvPr/>
          </p:nvSpPr>
          <p:spPr>
            <a:xfrm>
              <a:off x="1865526" y="8761613"/>
              <a:ext cx="203835" cy="350520"/>
            </a:xfrm>
            <a:custGeom>
              <a:avLst/>
              <a:gdLst/>
              <a:ahLst/>
              <a:cxnLst/>
              <a:rect l="l" t="t" r="r" b="b"/>
              <a:pathLst>
                <a:path w="203835" h="350520">
                  <a:moveTo>
                    <a:pt x="15033" y="350525"/>
                  </a:moveTo>
                  <a:lnTo>
                    <a:pt x="7315" y="289637"/>
                  </a:lnTo>
                  <a:lnTo>
                    <a:pt x="2323" y="233740"/>
                  </a:lnTo>
                  <a:lnTo>
                    <a:pt x="0" y="183117"/>
                  </a:lnTo>
                  <a:lnTo>
                    <a:pt x="286" y="138047"/>
                  </a:lnTo>
                  <a:lnTo>
                    <a:pt x="3123" y="98812"/>
                  </a:lnTo>
                  <a:lnTo>
                    <a:pt x="16218" y="38972"/>
                  </a:lnTo>
                  <a:lnTo>
                    <a:pt x="38817" y="5844"/>
                  </a:lnTo>
                  <a:lnTo>
                    <a:pt x="53533" y="0"/>
                  </a:lnTo>
                  <a:lnTo>
                    <a:pt x="70451" y="1676"/>
                  </a:lnTo>
                  <a:lnTo>
                    <a:pt x="89510" y="11155"/>
                  </a:lnTo>
                  <a:lnTo>
                    <a:pt x="110653" y="28718"/>
                  </a:lnTo>
                  <a:lnTo>
                    <a:pt x="122420" y="41885"/>
                  </a:lnTo>
                  <a:lnTo>
                    <a:pt x="73200" y="41885"/>
                  </a:lnTo>
                  <a:lnTo>
                    <a:pt x="51438" y="48883"/>
                  </a:lnTo>
                  <a:lnTo>
                    <a:pt x="26553" y="108475"/>
                  </a:lnTo>
                  <a:lnTo>
                    <a:pt x="20592" y="158895"/>
                  </a:lnTo>
                  <a:lnTo>
                    <a:pt x="17441" y="218384"/>
                  </a:lnTo>
                  <a:lnTo>
                    <a:pt x="15966" y="283431"/>
                  </a:lnTo>
                  <a:lnTo>
                    <a:pt x="15033" y="350525"/>
                  </a:lnTo>
                  <a:close/>
                </a:path>
                <a:path w="203835" h="350520">
                  <a:moveTo>
                    <a:pt x="203702" y="265638"/>
                  </a:moveTo>
                  <a:lnTo>
                    <a:pt x="186642" y="201579"/>
                  </a:lnTo>
                  <a:lnTo>
                    <a:pt x="166457" y="146928"/>
                  </a:lnTo>
                  <a:lnTo>
                    <a:pt x="144085" y="102659"/>
                  </a:lnTo>
                  <a:lnTo>
                    <a:pt x="120460" y="69747"/>
                  </a:lnTo>
                  <a:lnTo>
                    <a:pt x="73200" y="41885"/>
                  </a:lnTo>
                  <a:lnTo>
                    <a:pt x="122420" y="41885"/>
                  </a:lnTo>
                  <a:lnTo>
                    <a:pt x="133822" y="54644"/>
                  </a:lnTo>
                  <a:lnTo>
                    <a:pt x="158956" y="89216"/>
                  </a:lnTo>
                  <a:lnTo>
                    <a:pt x="186000" y="132714"/>
                  </a:lnTo>
                  <a:lnTo>
                    <a:pt x="203702" y="265638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132">
              <a:extLst>
                <a:ext uri="{FF2B5EF4-FFF2-40B4-BE49-F238E27FC236}">
                  <a16:creationId xmlns:a16="http://schemas.microsoft.com/office/drawing/2014/main" id="{A6549B13-D1B3-4DD7-AE75-BF8A7957519D}"/>
                </a:ext>
              </a:extLst>
            </p:cNvPr>
            <p:cNvSpPr/>
            <p:nvPr/>
          </p:nvSpPr>
          <p:spPr>
            <a:xfrm>
              <a:off x="2112144" y="8897654"/>
              <a:ext cx="249554" cy="262255"/>
            </a:xfrm>
            <a:custGeom>
              <a:avLst/>
              <a:gdLst/>
              <a:ahLst/>
              <a:cxnLst/>
              <a:rect l="l" t="t" r="r" b="b"/>
              <a:pathLst>
                <a:path w="249555" h="262254">
                  <a:moveTo>
                    <a:pt x="6368" y="210796"/>
                  </a:moveTo>
                  <a:lnTo>
                    <a:pt x="19375" y="132855"/>
                  </a:lnTo>
                  <a:lnTo>
                    <a:pt x="41883" y="80170"/>
                  </a:lnTo>
                  <a:lnTo>
                    <a:pt x="68936" y="39904"/>
                  </a:lnTo>
                  <a:lnTo>
                    <a:pt x="101951" y="12899"/>
                  </a:lnTo>
                  <a:lnTo>
                    <a:pt x="142342" y="0"/>
                  </a:lnTo>
                  <a:lnTo>
                    <a:pt x="166959" y="10085"/>
                  </a:lnTo>
                  <a:lnTo>
                    <a:pt x="186195" y="36777"/>
                  </a:lnTo>
                  <a:lnTo>
                    <a:pt x="189534" y="45294"/>
                  </a:lnTo>
                  <a:lnTo>
                    <a:pt x="129604" y="45294"/>
                  </a:lnTo>
                  <a:lnTo>
                    <a:pt x="111872" y="45471"/>
                  </a:lnTo>
                  <a:lnTo>
                    <a:pt x="93161" y="55208"/>
                  </a:lnTo>
                  <a:lnTo>
                    <a:pt x="73351" y="75576"/>
                  </a:lnTo>
                  <a:lnTo>
                    <a:pt x="52370" y="107571"/>
                  </a:lnTo>
                  <a:lnTo>
                    <a:pt x="30074" y="152300"/>
                  </a:lnTo>
                  <a:lnTo>
                    <a:pt x="6368" y="210796"/>
                  </a:lnTo>
                  <a:close/>
                </a:path>
                <a:path w="249555" h="262254">
                  <a:moveTo>
                    <a:pt x="249116" y="261882"/>
                  </a:moveTo>
                  <a:lnTo>
                    <a:pt x="235343" y="223429"/>
                  </a:lnTo>
                  <a:lnTo>
                    <a:pt x="221453" y="186124"/>
                  </a:lnTo>
                  <a:lnTo>
                    <a:pt x="192888" y="119165"/>
                  </a:lnTo>
                  <a:lnTo>
                    <a:pt x="162558" y="69417"/>
                  </a:lnTo>
                  <a:lnTo>
                    <a:pt x="129604" y="45294"/>
                  </a:lnTo>
                  <a:lnTo>
                    <a:pt x="189534" y="45294"/>
                  </a:lnTo>
                  <a:lnTo>
                    <a:pt x="201406" y="75576"/>
                  </a:lnTo>
                  <a:lnTo>
                    <a:pt x="213947" y="121985"/>
                  </a:lnTo>
                  <a:lnTo>
                    <a:pt x="225176" y="171505"/>
                  </a:lnTo>
                  <a:lnTo>
                    <a:pt x="236446" y="219636"/>
                  </a:lnTo>
                  <a:lnTo>
                    <a:pt x="249116" y="261882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133">
              <a:extLst>
                <a:ext uri="{FF2B5EF4-FFF2-40B4-BE49-F238E27FC236}">
                  <a16:creationId xmlns:a16="http://schemas.microsoft.com/office/drawing/2014/main" id="{33263AA8-FF66-49F9-AD29-28CD7AFBC78F}"/>
                </a:ext>
              </a:extLst>
            </p:cNvPr>
            <p:cNvSpPr/>
            <p:nvPr/>
          </p:nvSpPr>
          <p:spPr>
            <a:xfrm>
              <a:off x="1953036" y="9038166"/>
              <a:ext cx="304499" cy="19883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134">
              <a:extLst>
                <a:ext uri="{FF2B5EF4-FFF2-40B4-BE49-F238E27FC236}">
                  <a16:creationId xmlns:a16="http://schemas.microsoft.com/office/drawing/2014/main" id="{18AE4E1C-628C-44D1-ABA3-C2A8EBD4267E}"/>
                </a:ext>
              </a:extLst>
            </p:cNvPr>
            <p:cNvSpPr/>
            <p:nvPr/>
          </p:nvSpPr>
          <p:spPr>
            <a:xfrm>
              <a:off x="1052203" y="7909693"/>
              <a:ext cx="381046" cy="3257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135">
              <a:extLst>
                <a:ext uri="{FF2B5EF4-FFF2-40B4-BE49-F238E27FC236}">
                  <a16:creationId xmlns:a16="http://schemas.microsoft.com/office/drawing/2014/main" id="{68E90A1E-6B8A-442A-866A-321F5D15F28E}"/>
                </a:ext>
              </a:extLst>
            </p:cNvPr>
            <p:cNvSpPr/>
            <p:nvPr/>
          </p:nvSpPr>
          <p:spPr>
            <a:xfrm>
              <a:off x="1554457" y="7910714"/>
              <a:ext cx="381028" cy="32580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9" name="object 136">
              <a:extLst>
                <a:ext uri="{FF2B5EF4-FFF2-40B4-BE49-F238E27FC236}">
                  <a16:creationId xmlns:a16="http://schemas.microsoft.com/office/drawing/2014/main" id="{7F9B9318-55F1-4645-A1EE-A089D9D97A65}"/>
                </a:ext>
              </a:extLst>
            </p:cNvPr>
            <p:cNvSpPr/>
            <p:nvPr/>
          </p:nvSpPr>
          <p:spPr>
            <a:xfrm>
              <a:off x="2080250" y="7926728"/>
              <a:ext cx="381057" cy="32580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27950D77-19E5-46C5-B96E-E5EF58BC909C}"/>
              </a:ext>
            </a:extLst>
          </p:cNvPr>
          <p:cNvGrpSpPr/>
          <p:nvPr/>
        </p:nvGrpSpPr>
        <p:grpSpPr>
          <a:xfrm>
            <a:off x="6211426" y="2018156"/>
            <a:ext cx="931706" cy="768084"/>
            <a:chOff x="3045829" y="8117503"/>
            <a:chExt cx="1682750" cy="1108075"/>
          </a:xfrm>
        </p:grpSpPr>
        <p:sp>
          <p:nvSpPr>
            <p:cNvPr id="206" name="object 15">
              <a:extLst>
                <a:ext uri="{FF2B5EF4-FFF2-40B4-BE49-F238E27FC236}">
                  <a16:creationId xmlns:a16="http://schemas.microsoft.com/office/drawing/2014/main" id="{FCFE2025-69C0-41C4-AD03-1CB477C9A818}"/>
                </a:ext>
              </a:extLst>
            </p:cNvPr>
            <p:cNvSpPr/>
            <p:nvPr/>
          </p:nvSpPr>
          <p:spPr>
            <a:xfrm>
              <a:off x="3045829" y="8117503"/>
              <a:ext cx="1682750" cy="1108075"/>
            </a:xfrm>
            <a:custGeom>
              <a:avLst/>
              <a:gdLst/>
              <a:ahLst/>
              <a:cxnLst/>
              <a:rect l="l" t="t" r="r" b="b"/>
              <a:pathLst>
                <a:path w="1682750" h="1108075">
                  <a:moveTo>
                    <a:pt x="238896" y="0"/>
                  </a:moveTo>
                  <a:lnTo>
                    <a:pt x="1443335" y="0"/>
                  </a:lnTo>
                  <a:lnTo>
                    <a:pt x="1491596" y="4449"/>
                  </a:lnTo>
                  <a:lnTo>
                    <a:pt x="1536493" y="17217"/>
                  </a:lnTo>
                  <a:lnTo>
                    <a:pt x="1577079" y="37433"/>
                  </a:lnTo>
                  <a:lnTo>
                    <a:pt x="1612408" y="64227"/>
                  </a:lnTo>
                  <a:lnTo>
                    <a:pt x="1641533" y="96729"/>
                  </a:lnTo>
                  <a:lnTo>
                    <a:pt x="1663508" y="134068"/>
                  </a:lnTo>
                  <a:lnTo>
                    <a:pt x="1677388" y="175373"/>
                  </a:lnTo>
                  <a:lnTo>
                    <a:pt x="1682224" y="219775"/>
                  </a:lnTo>
                  <a:lnTo>
                    <a:pt x="1682224" y="888251"/>
                  </a:lnTo>
                  <a:lnTo>
                    <a:pt x="1677388" y="932653"/>
                  </a:lnTo>
                  <a:lnTo>
                    <a:pt x="1663508" y="973958"/>
                  </a:lnTo>
                  <a:lnTo>
                    <a:pt x="1641533" y="1011297"/>
                  </a:lnTo>
                  <a:lnTo>
                    <a:pt x="1612408" y="1043799"/>
                  </a:lnTo>
                  <a:lnTo>
                    <a:pt x="1577079" y="1070593"/>
                  </a:lnTo>
                  <a:lnTo>
                    <a:pt x="1536493" y="1090809"/>
                  </a:lnTo>
                  <a:lnTo>
                    <a:pt x="1491596" y="1103577"/>
                  </a:lnTo>
                  <a:lnTo>
                    <a:pt x="1443335" y="1108026"/>
                  </a:lnTo>
                  <a:lnTo>
                    <a:pt x="238896" y="1108026"/>
                  </a:lnTo>
                  <a:lnTo>
                    <a:pt x="190632" y="1103577"/>
                  </a:lnTo>
                  <a:lnTo>
                    <a:pt x="145734" y="1090809"/>
                  </a:lnTo>
                  <a:lnTo>
                    <a:pt x="105146" y="1070593"/>
                  </a:lnTo>
                  <a:lnTo>
                    <a:pt x="69817" y="1043799"/>
                  </a:lnTo>
                  <a:lnTo>
                    <a:pt x="40691" y="1011297"/>
                  </a:lnTo>
                  <a:lnTo>
                    <a:pt x="18715" y="973958"/>
                  </a:lnTo>
                  <a:lnTo>
                    <a:pt x="4836" y="932653"/>
                  </a:lnTo>
                  <a:lnTo>
                    <a:pt x="0" y="888251"/>
                  </a:lnTo>
                  <a:lnTo>
                    <a:pt x="0" y="219775"/>
                  </a:lnTo>
                  <a:lnTo>
                    <a:pt x="4836" y="175373"/>
                  </a:lnTo>
                  <a:lnTo>
                    <a:pt x="18715" y="134068"/>
                  </a:lnTo>
                  <a:lnTo>
                    <a:pt x="40691" y="96729"/>
                  </a:lnTo>
                  <a:lnTo>
                    <a:pt x="69817" y="64227"/>
                  </a:lnTo>
                  <a:lnTo>
                    <a:pt x="105146" y="37433"/>
                  </a:lnTo>
                  <a:lnTo>
                    <a:pt x="145734" y="17217"/>
                  </a:lnTo>
                  <a:lnTo>
                    <a:pt x="190632" y="4449"/>
                  </a:lnTo>
                  <a:lnTo>
                    <a:pt x="238896" y="0"/>
                  </a:lnTo>
                  <a:close/>
                </a:path>
              </a:pathLst>
            </a:custGeom>
            <a:ln w="28369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139">
              <a:extLst>
                <a:ext uri="{FF2B5EF4-FFF2-40B4-BE49-F238E27FC236}">
                  <a16:creationId xmlns:a16="http://schemas.microsoft.com/office/drawing/2014/main" id="{EFCB3455-EAD8-447D-B3CB-E99C5DBFCAED}"/>
                </a:ext>
              </a:extLst>
            </p:cNvPr>
            <p:cNvSpPr/>
            <p:nvPr/>
          </p:nvSpPr>
          <p:spPr>
            <a:xfrm>
              <a:off x="3930810" y="8273306"/>
              <a:ext cx="568410" cy="72964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141">
              <a:extLst>
                <a:ext uri="{FF2B5EF4-FFF2-40B4-BE49-F238E27FC236}">
                  <a16:creationId xmlns:a16="http://schemas.microsoft.com/office/drawing/2014/main" id="{FCBCB749-B458-4FC4-9100-3CEB7BC0858A}"/>
                </a:ext>
              </a:extLst>
            </p:cNvPr>
            <p:cNvSpPr/>
            <p:nvPr/>
          </p:nvSpPr>
          <p:spPr>
            <a:xfrm>
              <a:off x="3191250" y="8331492"/>
              <a:ext cx="615950" cy="653415"/>
            </a:xfrm>
            <a:custGeom>
              <a:avLst/>
              <a:gdLst/>
              <a:ahLst/>
              <a:cxnLst/>
              <a:rect l="l" t="t" r="r" b="b"/>
              <a:pathLst>
                <a:path w="615950" h="653415">
                  <a:moveTo>
                    <a:pt x="17557" y="650160"/>
                  </a:moveTo>
                  <a:lnTo>
                    <a:pt x="62636" y="637885"/>
                  </a:lnTo>
                  <a:lnTo>
                    <a:pt x="99884" y="621437"/>
                  </a:lnTo>
                  <a:lnTo>
                    <a:pt x="133864" y="599563"/>
                  </a:lnTo>
                  <a:lnTo>
                    <a:pt x="169138" y="571008"/>
                  </a:lnTo>
                  <a:lnTo>
                    <a:pt x="210268" y="534518"/>
                  </a:lnTo>
                  <a:lnTo>
                    <a:pt x="221460" y="514906"/>
                  </a:lnTo>
                  <a:lnTo>
                    <a:pt x="344912" y="525798"/>
                  </a:lnTo>
                  <a:lnTo>
                    <a:pt x="444370" y="475378"/>
                  </a:lnTo>
                  <a:lnTo>
                    <a:pt x="615609" y="344391"/>
                  </a:lnTo>
                  <a:lnTo>
                    <a:pt x="612701" y="320143"/>
                  </a:lnTo>
                  <a:lnTo>
                    <a:pt x="567928" y="315630"/>
                  </a:lnTo>
                  <a:lnTo>
                    <a:pt x="540712" y="344949"/>
                  </a:lnTo>
                  <a:lnTo>
                    <a:pt x="514350" y="371326"/>
                  </a:lnTo>
                  <a:lnTo>
                    <a:pt x="480258" y="396826"/>
                  </a:lnTo>
                  <a:lnTo>
                    <a:pt x="429853" y="423511"/>
                  </a:lnTo>
                  <a:lnTo>
                    <a:pt x="335102" y="470163"/>
                  </a:lnTo>
                  <a:lnTo>
                    <a:pt x="263079" y="467921"/>
                  </a:lnTo>
                  <a:lnTo>
                    <a:pt x="373864" y="366249"/>
                  </a:lnTo>
                  <a:lnTo>
                    <a:pt x="399197" y="314676"/>
                  </a:lnTo>
                  <a:lnTo>
                    <a:pt x="419019" y="265845"/>
                  </a:lnTo>
                  <a:lnTo>
                    <a:pt x="434450" y="218616"/>
                  </a:lnTo>
                  <a:lnTo>
                    <a:pt x="446607" y="171850"/>
                  </a:lnTo>
                  <a:lnTo>
                    <a:pt x="456610" y="124407"/>
                  </a:lnTo>
                  <a:lnTo>
                    <a:pt x="465577" y="75148"/>
                  </a:lnTo>
                  <a:lnTo>
                    <a:pt x="474626" y="22932"/>
                  </a:lnTo>
                  <a:lnTo>
                    <a:pt x="463849" y="2572"/>
                  </a:lnTo>
                  <a:lnTo>
                    <a:pt x="436005" y="0"/>
                  </a:lnTo>
                  <a:lnTo>
                    <a:pt x="418970" y="13822"/>
                  </a:lnTo>
                  <a:lnTo>
                    <a:pt x="417419" y="59318"/>
                  </a:lnTo>
                  <a:lnTo>
                    <a:pt x="411016" y="104536"/>
                  </a:lnTo>
                  <a:lnTo>
                    <a:pt x="400330" y="150122"/>
                  </a:lnTo>
                  <a:lnTo>
                    <a:pt x="385930" y="196722"/>
                  </a:lnTo>
                  <a:lnTo>
                    <a:pt x="368385" y="244982"/>
                  </a:lnTo>
                  <a:lnTo>
                    <a:pt x="348262" y="295546"/>
                  </a:lnTo>
                  <a:lnTo>
                    <a:pt x="329259" y="334194"/>
                  </a:lnTo>
                  <a:lnTo>
                    <a:pt x="305827" y="374386"/>
                  </a:lnTo>
                  <a:lnTo>
                    <a:pt x="272694" y="406164"/>
                  </a:lnTo>
                  <a:lnTo>
                    <a:pt x="235042" y="432036"/>
                  </a:lnTo>
                  <a:lnTo>
                    <a:pt x="198055" y="454506"/>
                  </a:lnTo>
                  <a:lnTo>
                    <a:pt x="172979" y="495849"/>
                  </a:lnTo>
                  <a:lnTo>
                    <a:pt x="153421" y="525714"/>
                  </a:lnTo>
                  <a:lnTo>
                    <a:pt x="95409" y="558647"/>
                  </a:lnTo>
                  <a:lnTo>
                    <a:pt x="54380" y="581725"/>
                  </a:lnTo>
                  <a:lnTo>
                    <a:pt x="20136" y="587266"/>
                  </a:lnTo>
                  <a:lnTo>
                    <a:pt x="0" y="616221"/>
                  </a:lnTo>
                  <a:lnTo>
                    <a:pt x="19138" y="653257"/>
                  </a:lnTo>
                  <a:lnTo>
                    <a:pt x="17557" y="650160"/>
                  </a:lnTo>
                  <a:close/>
                </a:path>
              </a:pathLst>
            </a:custGeom>
            <a:ln w="3812">
              <a:solidFill>
                <a:srgbClr val="542F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6" name="Agrupar 175">
            <a:extLst>
              <a:ext uri="{FF2B5EF4-FFF2-40B4-BE49-F238E27FC236}">
                <a16:creationId xmlns:a16="http://schemas.microsoft.com/office/drawing/2014/main" id="{13E956BE-28B3-4A92-8A79-C8682EB155C1}"/>
              </a:ext>
            </a:extLst>
          </p:cNvPr>
          <p:cNvGrpSpPr/>
          <p:nvPr/>
        </p:nvGrpSpPr>
        <p:grpSpPr>
          <a:xfrm>
            <a:off x="4546138" y="3120767"/>
            <a:ext cx="931706" cy="761616"/>
            <a:chOff x="712497" y="10511090"/>
            <a:chExt cx="2070100" cy="1106806"/>
          </a:xfrm>
        </p:grpSpPr>
        <p:sp>
          <p:nvSpPr>
            <p:cNvPr id="203" name="object 30">
              <a:extLst>
                <a:ext uri="{FF2B5EF4-FFF2-40B4-BE49-F238E27FC236}">
                  <a16:creationId xmlns:a16="http://schemas.microsoft.com/office/drawing/2014/main" id="{7441A2DF-E62D-4FBA-A262-9CDCDB106177}"/>
                </a:ext>
              </a:extLst>
            </p:cNvPr>
            <p:cNvSpPr/>
            <p:nvPr/>
          </p:nvSpPr>
          <p:spPr>
            <a:xfrm>
              <a:off x="712497" y="10511091"/>
              <a:ext cx="2070100" cy="1106805"/>
            </a:xfrm>
            <a:custGeom>
              <a:avLst/>
              <a:gdLst/>
              <a:ahLst/>
              <a:cxnLst/>
              <a:rect l="l" t="t" r="r" b="b"/>
              <a:pathLst>
                <a:path w="2070100" h="1106804">
                  <a:moveTo>
                    <a:pt x="1775757" y="1106480"/>
                  </a:moveTo>
                  <a:lnTo>
                    <a:pt x="293911" y="1106480"/>
                  </a:lnTo>
                  <a:lnTo>
                    <a:pt x="240949" y="1102957"/>
                  </a:lnTo>
                  <a:lnTo>
                    <a:pt x="191156" y="1092794"/>
                  </a:lnTo>
                  <a:lnTo>
                    <a:pt x="145348" y="1076601"/>
                  </a:lnTo>
                  <a:lnTo>
                    <a:pt x="104344" y="1054990"/>
                  </a:lnTo>
                  <a:lnTo>
                    <a:pt x="68961" y="1028572"/>
                  </a:lnTo>
                  <a:lnTo>
                    <a:pt x="40017" y="997956"/>
                  </a:lnTo>
                  <a:lnTo>
                    <a:pt x="18330" y="963753"/>
                  </a:lnTo>
                  <a:lnTo>
                    <a:pt x="4719" y="926575"/>
                  </a:lnTo>
                  <a:lnTo>
                    <a:pt x="0" y="887031"/>
                  </a:lnTo>
                  <a:lnTo>
                    <a:pt x="0" y="219470"/>
                  </a:lnTo>
                  <a:lnTo>
                    <a:pt x="4719" y="179920"/>
                  </a:lnTo>
                  <a:lnTo>
                    <a:pt x="18330" y="142737"/>
                  </a:lnTo>
                  <a:lnTo>
                    <a:pt x="40017" y="108530"/>
                  </a:lnTo>
                  <a:lnTo>
                    <a:pt x="68961" y="77912"/>
                  </a:lnTo>
                  <a:lnTo>
                    <a:pt x="104344" y="51491"/>
                  </a:lnTo>
                  <a:lnTo>
                    <a:pt x="145348" y="29879"/>
                  </a:lnTo>
                  <a:lnTo>
                    <a:pt x="191156" y="13686"/>
                  </a:lnTo>
                  <a:lnTo>
                    <a:pt x="240949" y="3523"/>
                  </a:lnTo>
                  <a:lnTo>
                    <a:pt x="293911" y="0"/>
                  </a:lnTo>
                  <a:lnTo>
                    <a:pt x="1775757" y="0"/>
                  </a:lnTo>
                  <a:lnTo>
                    <a:pt x="1828719" y="3523"/>
                  </a:lnTo>
                  <a:lnTo>
                    <a:pt x="1878512" y="13686"/>
                  </a:lnTo>
                  <a:lnTo>
                    <a:pt x="1924320" y="29879"/>
                  </a:lnTo>
                  <a:lnTo>
                    <a:pt x="1965324" y="51491"/>
                  </a:lnTo>
                  <a:lnTo>
                    <a:pt x="2000707" y="77912"/>
                  </a:lnTo>
                  <a:lnTo>
                    <a:pt x="2029651" y="108530"/>
                  </a:lnTo>
                  <a:lnTo>
                    <a:pt x="2051338" y="142737"/>
                  </a:lnTo>
                  <a:lnTo>
                    <a:pt x="2064949" y="179920"/>
                  </a:lnTo>
                  <a:lnTo>
                    <a:pt x="2069668" y="219470"/>
                  </a:lnTo>
                  <a:lnTo>
                    <a:pt x="2069668" y="887031"/>
                  </a:lnTo>
                  <a:lnTo>
                    <a:pt x="2064949" y="926575"/>
                  </a:lnTo>
                  <a:lnTo>
                    <a:pt x="2051338" y="963753"/>
                  </a:lnTo>
                  <a:lnTo>
                    <a:pt x="2029651" y="997956"/>
                  </a:lnTo>
                  <a:lnTo>
                    <a:pt x="2000707" y="1028572"/>
                  </a:lnTo>
                  <a:lnTo>
                    <a:pt x="1965324" y="1054990"/>
                  </a:lnTo>
                  <a:lnTo>
                    <a:pt x="1924320" y="1076601"/>
                  </a:lnTo>
                  <a:lnTo>
                    <a:pt x="1878512" y="1092794"/>
                  </a:lnTo>
                  <a:lnTo>
                    <a:pt x="1828719" y="1102957"/>
                  </a:lnTo>
                  <a:lnTo>
                    <a:pt x="1775757" y="1106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31">
              <a:extLst>
                <a:ext uri="{FF2B5EF4-FFF2-40B4-BE49-F238E27FC236}">
                  <a16:creationId xmlns:a16="http://schemas.microsoft.com/office/drawing/2014/main" id="{DA690C3A-549C-4278-A2F7-ACC6CAE4BAE4}"/>
                </a:ext>
              </a:extLst>
            </p:cNvPr>
            <p:cNvSpPr/>
            <p:nvPr/>
          </p:nvSpPr>
          <p:spPr>
            <a:xfrm>
              <a:off x="712497" y="10511090"/>
              <a:ext cx="2070100" cy="1106805"/>
            </a:xfrm>
            <a:custGeom>
              <a:avLst/>
              <a:gdLst/>
              <a:ahLst/>
              <a:cxnLst/>
              <a:rect l="l" t="t" r="r" b="b"/>
              <a:pathLst>
                <a:path w="2070100" h="1106804">
                  <a:moveTo>
                    <a:pt x="293911" y="0"/>
                  </a:moveTo>
                  <a:lnTo>
                    <a:pt x="1775757" y="0"/>
                  </a:lnTo>
                  <a:lnTo>
                    <a:pt x="1828718" y="3523"/>
                  </a:lnTo>
                  <a:lnTo>
                    <a:pt x="1878512" y="13686"/>
                  </a:lnTo>
                  <a:lnTo>
                    <a:pt x="1924320" y="29879"/>
                  </a:lnTo>
                  <a:lnTo>
                    <a:pt x="1965324" y="51491"/>
                  </a:lnTo>
                  <a:lnTo>
                    <a:pt x="2000707" y="77912"/>
                  </a:lnTo>
                  <a:lnTo>
                    <a:pt x="2029651" y="108530"/>
                  </a:lnTo>
                  <a:lnTo>
                    <a:pt x="2051338" y="142737"/>
                  </a:lnTo>
                  <a:lnTo>
                    <a:pt x="2064949" y="179920"/>
                  </a:lnTo>
                  <a:lnTo>
                    <a:pt x="2069668" y="219470"/>
                  </a:lnTo>
                  <a:lnTo>
                    <a:pt x="2069668" y="887031"/>
                  </a:lnTo>
                  <a:lnTo>
                    <a:pt x="2064949" y="926575"/>
                  </a:lnTo>
                  <a:lnTo>
                    <a:pt x="2051338" y="963753"/>
                  </a:lnTo>
                  <a:lnTo>
                    <a:pt x="2029651" y="997956"/>
                  </a:lnTo>
                  <a:lnTo>
                    <a:pt x="2000707" y="1028572"/>
                  </a:lnTo>
                  <a:lnTo>
                    <a:pt x="1965324" y="1054990"/>
                  </a:lnTo>
                  <a:lnTo>
                    <a:pt x="1924320" y="1076601"/>
                  </a:lnTo>
                  <a:lnTo>
                    <a:pt x="1878512" y="1092794"/>
                  </a:lnTo>
                  <a:lnTo>
                    <a:pt x="1828718" y="1102957"/>
                  </a:lnTo>
                  <a:lnTo>
                    <a:pt x="1775757" y="1106480"/>
                  </a:lnTo>
                  <a:lnTo>
                    <a:pt x="293911" y="1106480"/>
                  </a:lnTo>
                  <a:lnTo>
                    <a:pt x="240949" y="1102957"/>
                  </a:lnTo>
                  <a:lnTo>
                    <a:pt x="191156" y="1092794"/>
                  </a:lnTo>
                  <a:lnTo>
                    <a:pt x="145348" y="1076601"/>
                  </a:lnTo>
                  <a:lnTo>
                    <a:pt x="104344" y="1054990"/>
                  </a:lnTo>
                  <a:lnTo>
                    <a:pt x="68961" y="1028572"/>
                  </a:lnTo>
                  <a:lnTo>
                    <a:pt x="40017" y="997956"/>
                  </a:lnTo>
                  <a:lnTo>
                    <a:pt x="18330" y="963753"/>
                  </a:lnTo>
                  <a:lnTo>
                    <a:pt x="4719" y="926575"/>
                  </a:lnTo>
                  <a:lnTo>
                    <a:pt x="0" y="887031"/>
                  </a:lnTo>
                  <a:lnTo>
                    <a:pt x="0" y="219470"/>
                  </a:lnTo>
                  <a:lnTo>
                    <a:pt x="4719" y="179920"/>
                  </a:lnTo>
                  <a:lnTo>
                    <a:pt x="18330" y="142737"/>
                  </a:lnTo>
                  <a:lnTo>
                    <a:pt x="40017" y="108530"/>
                  </a:lnTo>
                  <a:lnTo>
                    <a:pt x="68961" y="77912"/>
                  </a:lnTo>
                  <a:lnTo>
                    <a:pt x="104344" y="51491"/>
                  </a:lnTo>
                  <a:lnTo>
                    <a:pt x="145348" y="29879"/>
                  </a:lnTo>
                  <a:lnTo>
                    <a:pt x="191156" y="13686"/>
                  </a:lnTo>
                  <a:lnTo>
                    <a:pt x="240949" y="3523"/>
                  </a:lnTo>
                  <a:lnTo>
                    <a:pt x="293911" y="0"/>
                  </a:lnTo>
                  <a:close/>
                </a:path>
              </a:pathLst>
            </a:custGeom>
            <a:ln w="28369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119">
              <a:extLst>
                <a:ext uri="{FF2B5EF4-FFF2-40B4-BE49-F238E27FC236}">
                  <a16:creationId xmlns:a16="http://schemas.microsoft.com/office/drawing/2014/main" id="{56B66507-7B20-41A8-A225-F6ACC3ECB705}"/>
                </a:ext>
              </a:extLst>
            </p:cNvPr>
            <p:cNvSpPr/>
            <p:nvPr/>
          </p:nvSpPr>
          <p:spPr>
            <a:xfrm>
              <a:off x="827832" y="10728292"/>
              <a:ext cx="1808609" cy="60943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7" name="Agrupar 176">
            <a:extLst>
              <a:ext uri="{FF2B5EF4-FFF2-40B4-BE49-F238E27FC236}">
                <a16:creationId xmlns:a16="http://schemas.microsoft.com/office/drawing/2014/main" id="{911701EB-C5D6-4BF5-BB51-C93398A0388B}"/>
              </a:ext>
            </a:extLst>
          </p:cNvPr>
          <p:cNvGrpSpPr/>
          <p:nvPr/>
        </p:nvGrpSpPr>
        <p:grpSpPr>
          <a:xfrm>
            <a:off x="6164472" y="3128386"/>
            <a:ext cx="934041" cy="761615"/>
            <a:chOff x="25958878" y="17384154"/>
            <a:chExt cx="3623424" cy="2204650"/>
          </a:xfrm>
        </p:grpSpPr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641D54D1-81A5-4D67-8E31-1E1081707659}"/>
                </a:ext>
              </a:extLst>
            </p:cNvPr>
            <p:cNvGrpSpPr/>
            <p:nvPr/>
          </p:nvGrpSpPr>
          <p:grpSpPr>
            <a:xfrm>
              <a:off x="25958878" y="17384154"/>
              <a:ext cx="3623424" cy="2204650"/>
              <a:chOff x="712497" y="10511090"/>
              <a:chExt cx="2070100" cy="1106806"/>
            </a:xfrm>
          </p:grpSpPr>
          <p:sp>
            <p:nvSpPr>
              <p:cNvPr id="201" name="object 30">
                <a:extLst>
                  <a:ext uri="{FF2B5EF4-FFF2-40B4-BE49-F238E27FC236}">
                    <a16:creationId xmlns:a16="http://schemas.microsoft.com/office/drawing/2014/main" id="{73263712-5E12-417C-AC99-58CCFF06309C}"/>
                  </a:ext>
                </a:extLst>
              </p:cNvPr>
              <p:cNvSpPr/>
              <p:nvPr/>
            </p:nvSpPr>
            <p:spPr>
              <a:xfrm>
                <a:off x="712497" y="10511091"/>
                <a:ext cx="2070100" cy="1106805"/>
              </a:xfrm>
              <a:custGeom>
                <a:avLst/>
                <a:gdLst/>
                <a:ahLst/>
                <a:cxnLst/>
                <a:rect l="l" t="t" r="r" b="b"/>
                <a:pathLst>
                  <a:path w="2070100" h="1106804">
                    <a:moveTo>
                      <a:pt x="1775757" y="1106480"/>
                    </a:moveTo>
                    <a:lnTo>
                      <a:pt x="293911" y="1106480"/>
                    </a:lnTo>
                    <a:lnTo>
                      <a:pt x="240949" y="1102957"/>
                    </a:lnTo>
                    <a:lnTo>
                      <a:pt x="191156" y="1092794"/>
                    </a:lnTo>
                    <a:lnTo>
                      <a:pt x="145348" y="1076601"/>
                    </a:lnTo>
                    <a:lnTo>
                      <a:pt x="104344" y="1054990"/>
                    </a:lnTo>
                    <a:lnTo>
                      <a:pt x="68961" y="1028572"/>
                    </a:lnTo>
                    <a:lnTo>
                      <a:pt x="40017" y="997956"/>
                    </a:lnTo>
                    <a:lnTo>
                      <a:pt x="18330" y="963753"/>
                    </a:lnTo>
                    <a:lnTo>
                      <a:pt x="4719" y="926575"/>
                    </a:lnTo>
                    <a:lnTo>
                      <a:pt x="0" y="887031"/>
                    </a:lnTo>
                    <a:lnTo>
                      <a:pt x="0" y="219470"/>
                    </a:lnTo>
                    <a:lnTo>
                      <a:pt x="4719" y="179920"/>
                    </a:lnTo>
                    <a:lnTo>
                      <a:pt x="18330" y="142737"/>
                    </a:lnTo>
                    <a:lnTo>
                      <a:pt x="40017" y="108530"/>
                    </a:lnTo>
                    <a:lnTo>
                      <a:pt x="68961" y="77912"/>
                    </a:lnTo>
                    <a:lnTo>
                      <a:pt x="104344" y="51491"/>
                    </a:lnTo>
                    <a:lnTo>
                      <a:pt x="145348" y="29879"/>
                    </a:lnTo>
                    <a:lnTo>
                      <a:pt x="191156" y="13686"/>
                    </a:lnTo>
                    <a:lnTo>
                      <a:pt x="240949" y="3523"/>
                    </a:lnTo>
                    <a:lnTo>
                      <a:pt x="293911" y="0"/>
                    </a:lnTo>
                    <a:lnTo>
                      <a:pt x="1775757" y="0"/>
                    </a:lnTo>
                    <a:lnTo>
                      <a:pt x="1828719" y="3523"/>
                    </a:lnTo>
                    <a:lnTo>
                      <a:pt x="1878512" y="13686"/>
                    </a:lnTo>
                    <a:lnTo>
                      <a:pt x="1924320" y="29879"/>
                    </a:lnTo>
                    <a:lnTo>
                      <a:pt x="1965324" y="51491"/>
                    </a:lnTo>
                    <a:lnTo>
                      <a:pt x="2000707" y="77912"/>
                    </a:lnTo>
                    <a:lnTo>
                      <a:pt x="2029651" y="108530"/>
                    </a:lnTo>
                    <a:lnTo>
                      <a:pt x="2051338" y="142737"/>
                    </a:lnTo>
                    <a:lnTo>
                      <a:pt x="2064949" y="179920"/>
                    </a:lnTo>
                    <a:lnTo>
                      <a:pt x="2069668" y="219470"/>
                    </a:lnTo>
                    <a:lnTo>
                      <a:pt x="2069668" y="887031"/>
                    </a:lnTo>
                    <a:lnTo>
                      <a:pt x="2064949" y="926575"/>
                    </a:lnTo>
                    <a:lnTo>
                      <a:pt x="2051338" y="963753"/>
                    </a:lnTo>
                    <a:lnTo>
                      <a:pt x="2029651" y="997956"/>
                    </a:lnTo>
                    <a:lnTo>
                      <a:pt x="2000707" y="1028572"/>
                    </a:lnTo>
                    <a:lnTo>
                      <a:pt x="1965324" y="1054990"/>
                    </a:lnTo>
                    <a:lnTo>
                      <a:pt x="1924320" y="1076601"/>
                    </a:lnTo>
                    <a:lnTo>
                      <a:pt x="1878512" y="1092794"/>
                    </a:lnTo>
                    <a:lnTo>
                      <a:pt x="1828719" y="1102957"/>
                    </a:lnTo>
                    <a:lnTo>
                      <a:pt x="1775757" y="1106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02" name="object 31">
                <a:extLst>
                  <a:ext uri="{FF2B5EF4-FFF2-40B4-BE49-F238E27FC236}">
                    <a16:creationId xmlns:a16="http://schemas.microsoft.com/office/drawing/2014/main" id="{86D3D9E7-E4BE-4F7B-88AC-A14D25772ECD}"/>
                  </a:ext>
                </a:extLst>
              </p:cNvPr>
              <p:cNvSpPr/>
              <p:nvPr/>
            </p:nvSpPr>
            <p:spPr>
              <a:xfrm>
                <a:off x="712497" y="10511090"/>
                <a:ext cx="2070100" cy="1106805"/>
              </a:xfrm>
              <a:custGeom>
                <a:avLst/>
                <a:gdLst/>
                <a:ahLst/>
                <a:cxnLst/>
                <a:rect l="l" t="t" r="r" b="b"/>
                <a:pathLst>
                  <a:path w="2070100" h="1106804">
                    <a:moveTo>
                      <a:pt x="293911" y="0"/>
                    </a:moveTo>
                    <a:lnTo>
                      <a:pt x="1775757" y="0"/>
                    </a:lnTo>
                    <a:lnTo>
                      <a:pt x="1828718" y="3523"/>
                    </a:lnTo>
                    <a:lnTo>
                      <a:pt x="1878512" y="13686"/>
                    </a:lnTo>
                    <a:lnTo>
                      <a:pt x="1924320" y="29879"/>
                    </a:lnTo>
                    <a:lnTo>
                      <a:pt x="1965324" y="51491"/>
                    </a:lnTo>
                    <a:lnTo>
                      <a:pt x="2000707" y="77912"/>
                    </a:lnTo>
                    <a:lnTo>
                      <a:pt x="2029651" y="108530"/>
                    </a:lnTo>
                    <a:lnTo>
                      <a:pt x="2051338" y="142737"/>
                    </a:lnTo>
                    <a:lnTo>
                      <a:pt x="2064949" y="179920"/>
                    </a:lnTo>
                    <a:lnTo>
                      <a:pt x="2069668" y="219470"/>
                    </a:lnTo>
                    <a:lnTo>
                      <a:pt x="2069668" y="887031"/>
                    </a:lnTo>
                    <a:lnTo>
                      <a:pt x="2064949" y="926575"/>
                    </a:lnTo>
                    <a:lnTo>
                      <a:pt x="2051338" y="963753"/>
                    </a:lnTo>
                    <a:lnTo>
                      <a:pt x="2029651" y="997956"/>
                    </a:lnTo>
                    <a:lnTo>
                      <a:pt x="2000707" y="1028572"/>
                    </a:lnTo>
                    <a:lnTo>
                      <a:pt x="1965324" y="1054990"/>
                    </a:lnTo>
                    <a:lnTo>
                      <a:pt x="1924320" y="1076601"/>
                    </a:lnTo>
                    <a:lnTo>
                      <a:pt x="1878512" y="1092794"/>
                    </a:lnTo>
                    <a:lnTo>
                      <a:pt x="1828718" y="1102957"/>
                    </a:lnTo>
                    <a:lnTo>
                      <a:pt x="1775757" y="1106480"/>
                    </a:lnTo>
                    <a:lnTo>
                      <a:pt x="293911" y="1106480"/>
                    </a:lnTo>
                    <a:lnTo>
                      <a:pt x="240949" y="1102957"/>
                    </a:lnTo>
                    <a:lnTo>
                      <a:pt x="191156" y="1092794"/>
                    </a:lnTo>
                    <a:lnTo>
                      <a:pt x="145348" y="1076601"/>
                    </a:lnTo>
                    <a:lnTo>
                      <a:pt x="104344" y="1054990"/>
                    </a:lnTo>
                    <a:lnTo>
                      <a:pt x="68961" y="1028572"/>
                    </a:lnTo>
                    <a:lnTo>
                      <a:pt x="40017" y="997956"/>
                    </a:lnTo>
                    <a:lnTo>
                      <a:pt x="18330" y="963753"/>
                    </a:lnTo>
                    <a:lnTo>
                      <a:pt x="4719" y="926575"/>
                    </a:lnTo>
                    <a:lnTo>
                      <a:pt x="0" y="887031"/>
                    </a:lnTo>
                    <a:lnTo>
                      <a:pt x="0" y="219470"/>
                    </a:lnTo>
                    <a:lnTo>
                      <a:pt x="4719" y="179920"/>
                    </a:lnTo>
                    <a:lnTo>
                      <a:pt x="18330" y="142737"/>
                    </a:lnTo>
                    <a:lnTo>
                      <a:pt x="40017" y="108530"/>
                    </a:lnTo>
                    <a:lnTo>
                      <a:pt x="68961" y="77912"/>
                    </a:lnTo>
                    <a:lnTo>
                      <a:pt x="104344" y="51491"/>
                    </a:lnTo>
                    <a:lnTo>
                      <a:pt x="145348" y="29879"/>
                    </a:lnTo>
                    <a:lnTo>
                      <a:pt x="191156" y="13686"/>
                    </a:lnTo>
                    <a:lnTo>
                      <a:pt x="240949" y="3523"/>
                    </a:lnTo>
                    <a:lnTo>
                      <a:pt x="293911" y="0"/>
                    </a:lnTo>
                    <a:close/>
                  </a:path>
                </a:pathLst>
              </a:custGeom>
              <a:ln w="28369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4" name="object 108">
              <a:extLst>
                <a:ext uri="{FF2B5EF4-FFF2-40B4-BE49-F238E27FC236}">
                  <a16:creationId xmlns:a16="http://schemas.microsoft.com/office/drawing/2014/main" id="{891D4E7E-2CF0-48BF-867B-C59F2C5A6065}"/>
                </a:ext>
              </a:extLst>
            </p:cNvPr>
            <p:cNvSpPr txBox="1"/>
            <p:nvPr/>
          </p:nvSpPr>
          <p:spPr>
            <a:xfrm>
              <a:off x="27415424" y="18219312"/>
              <a:ext cx="2068350" cy="57515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sz="1000" spc="-70" dirty="0" err="1">
                  <a:latin typeface="Arial" panose="020B0604020202020204" pitchFamily="34" charset="0"/>
                  <a:cs typeface="Arial" panose="020B0604020202020204" pitchFamily="34" charset="0"/>
                </a:rPr>
                <a:t>FASTq</a:t>
              </a:r>
              <a:endParaRPr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5" name="Agrupar 194">
              <a:extLst>
                <a:ext uri="{FF2B5EF4-FFF2-40B4-BE49-F238E27FC236}">
                  <a16:creationId xmlns:a16="http://schemas.microsoft.com/office/drawing/2014/main" id="{71FFB8E8-E938-44B5-BB8E-0BE66FB14E5E}"/>
                </a:ext>
              </a:extLst>
            </p:cNvPr>
            <p:cNvGrpSpPr/>
            <p:nvPr/>
          </p:nvGrpSpPr>
          <p:grpSpPr>
            <a:xfrm>
              <a:off x="26216731" y="17957179"/>
              <a:ext cx="1198694" cy="1255970"/>
              <a:chOff x="26459872" y="18372525"/>
              <a:chExt cx="371154" cy="467540"/>
            </a:xfrm>
          </p:grpSpPr>
          <p:sp>
            <p:nvSpPr>
              <p:cNvPr id="196" name="object 103">
                <a:extLst>
                  <a:ext uri="{FF2B5EF4-FFF2-40B4-BE49-F238E27FC236}">
                    <a16:creationId xmlns:a16="http://schemas.microsoft.com/office/drawing/2014/main" id="{C37F532D-C706-4B66-88F5-1E7A20A5C521}"/>
                  </a:ext>
                </a:extLst>
              </p:cNvPr>
              <p:cNvSpPr/>
              <p:nvPr/>
            </p:nvSpPr>
            <p:spPr>
              <a:xfrm>
                <a:off x="26459872" y="18500341"/>
                <a:ext cx="1854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420">
                    <a:moveTo>
                      <a:pt x="0" y="0"/>
                    </a:moveTo>
                    <a:lnTo>
                      <a:pt x="185314" y="0"/>
                    </a:lnTo>
                  </a:path>
                </a:pathLst>
              </a:custGeom>
              <a:ln w="85089">
                <a:solidFill>
                  <a:srgbClr val="1A1A1A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7" name="object 104">
                <a:extLst>
                  <a:ext uri="{FF2B5EF4-FFF2-40B4-BE49-F238E27FC236}">
                    <a16:creationId xmlns:a16="http://schemas.microsoft.com/office/drawing/2014/main" id="{6D06B7BF-47DA-404A-A995-441FC9F68F81}"/>
                  </a:ext>
                </a:extLst>
              </p:cNvPr>
              <p:cNvSpPr/>
              <p:nvPr/>
            </p:nvSpPr>
            <p:spPr>
              <a:xfrm>
                <a:off x="26459872" y="18542885"/>
                <a:ext cx="262890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262889" h="297179">
                    <a:moveTo>
                      <a:pt x="0" y="0"/>
                    </a:moveTo>
                    <a:lnTo>
                      <a:pt x="262357" y="0"/>
                    </a:lnTo>
                    <a:lnTo>
                      <a:pt x="262357" y="297179"/>
                    </a:lnTo>
                    <a:lnTo>
                      <a:pt x="0" y="2971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8" name="object 105">
                <a:extLst>
                  <a:ext uri="{FF2B5EF4-FFF2-40B4-BE49-F238E27FC236}">
                    <a16:creationId xmlns:a16="http://schemas.microsoft.com/office/drawing/2014/main" id="{30C2911D-A8C0-4ADD-AACA-D6BE56B504EE}"/>
                  </a:ext>
                </a:extLst>
              </p:cNvPr>
              <p:cNvSpPr/>
              <p:nvPr/>
            </p:nvSpPr>
            <p:spPr>
              <a:xfrm>
                <a:off x="26513532" y="18415440"/>
                <a:ext cx="256485" cy="106327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9" name="object 106">
                <a:extLst>
                  <a:ext uri="{FF2B5EF4-FFF2-40B4-BE49-F238E27FC236}">
                    <a16:creationId xmlns:a16="http://schemas.microsoft.com/office/drawing/2014/main" id="{D81B5F85-5733-43A4-A45B-3702E639DC03}"/>
                  </a:ext>
                </a:extLst>
              </p:cNvPr>
              <p:cNvSpPr/>
              <p:nvPr/>
            </p:nvSpPr>
            <p:spPr>
              <a:xfrm>
                <a:off x="26726138" y="18500292"/>
                <a:ext cx="50800" cy="297815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297815">
                    <a:moveTo>
                      <a:pt x="50723" y="297464"/>
                    </a:moveTo>
                    <a:lnTo>
                      <a:pt x="18532" y="297464"/>
                    </a:lnTo>
                    <a:lnTo>
                      <a:pt x="18532" y="21475"/>
                    </a:lnTo>
                    <a:lnTo>
                      <a:pt x="0" y="0"/>
                    </a:lnTo>
                    <a:lnTo>
                      <a:pt x="50723" y="0"/>
                    </a:lnTo>
                    <a:lnTo>
                      <a:pt x="50723" y="297464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0" name="object 107">
                <a:extLst>
                  <a:ext uri="{FF2B5EF4-FFF2-40B4-BE49-F238E27FC236}">
                    <a16:creationId xmlns:a16="http://schemas.microsoft.com/office/drawing/2014/main" id="{79B9D9D1-2D34-44D0-B786-48D8CC0FE4A5}"/>
                  </a:ext>
                </a:extLst>
              </p:cNvPr>
              <p:cNvSpPr/>
              <p:nvPr/>
            </p:nvSpPr>
            <p:spPr>
              <a:xfrm>
                <a:off x="26568136" y="18372525"/>
                <a:ext cx="262890" cy="383540"/>
              </a:xfrm>
              <a:custGeom>
                <a:avLst/>
                <a:gdLst/>
                <a:ahLst/>
                <a:cxnLst/>
                <a:rect l="l" t="t" r="r" b="b"/>
                <a:pathLst>
                  <a:path w="262889" h="383540">
                    <a:moveTo>
                      <a:pt x="262364" y="383288"/>
                    </a:moveTo>
                    <a:lnTo>
                      <a:pt x="230172" y="383288"/>
                    </a:lnTo>
                    <a:lnTo>
                      <a:pt x="230172" y="107299"/>
                    </a:lnTo>
                    <a:lnTo>
                      <a:pt x="193101" y="61447"/>
                    </a:lnTo>
                    <a:lnTo>
                      <a:pt x="158001" y="21468"/>
                    </a:lnTo>
                    <a:lnTo>
                      <a:pt x="0" y="21468"/>
                    </a:lnTo>
                    <a:lnTo>
                      <a:pt x="0" y="0"/>
                    </a:lnTo>
                    <a:lnTo>
                      <a:pt x="201881" y="0"/>
                    </a:lnTo>
                    <a:lnTo>
                      <a:pt x="230172" y="32191"/>
                    </a:lnTo>
                    <a:lnTo>
                      <a:pt x="262364" y="72163"/>
                    </a:lnTo>
                    <a:lnTo>
                      <a:pt x="262364" y="383288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grpSp>
        <p:nvGrpSpPr>
          <p:cNvPr id="178" name="Agrupar 177">
            <a:extLst>
              <a:ext uri="{FF2B5EF4-FFF2-40B4-BE49-F238E27FC236}">
                <a16:creationId xmlns:a16="http://schemas.microsoft.com/office/drawing/2014/main" id="{5C2972DA-1B10-4672-A1E4-DD9E5AD65D9E}"/>
              </a:ext>
            </a:extLst>
          </p:cNvPr>
          <p:cNvGrpSpPr/>
          <p:nvPr/>
        </p:nvGrpSpPr>
        <p:grpSpPr>
          <a:xfrm>
            <a:off x="4169499" y="4112964"/>
            <a:ext cx="1275399" cy="635218"/>
            <a:chOff x="24965681" y="19957633"/>
            <a:chExt cx="5002852" cy="2204648"/>
          </a:xfrm>
        </p:grpSpPr>
        <p:sp>
          <p:nvSpPr>
            <p:cNvPr id="192" name="object 31">
              <a:extLst>
                <a:ext uri="{FF2B5EF4-FFF2-40B4-BE49-F238E27FC236}">
                  <a16:creationId xmlns:a16="http://schemas.microsoft.com/office/drawing/2014/main" id="{05D2F7D1-ED1F-4615-BB56-51D188F88CEC}"/>
                </a:ext>
              </a:extLst>
            </p:cNvPr>
            <p:cNvSpPr/>
            <p:nvPr/>
          </p:nvSpPr>
          <p:spPr>
            <a:xfrm>
              <a:off x="26345109" y="19957633"/>
              <a:ext cx="3623424" cy="2204648"/>
            </a:xfrm>
            <a:custGeom>
              <a:avLst/>
              <a:gdLst/>
              <a:ahLst/>
              <a:cxnLst/>
              <a:rect l="l" t="t" r="r" b="b"/>
              <a:pathLst>
                <a:path w="2070100" h="1106804">
                  <a:moveTo>
                    <a:pt x="293911" y="0"/>
                  </a:moveTo>
                  <a:lnTo>
                    <a:pt x="1775757" y="0"/>
                  </a:lnTo>
                  <a:lnTo>
                    <a:pt x="1828718" y="3523"/>
                  </a:lnTo>
                  <a:lnTo>
                    <a:pt x="1878512" y="13686"/>
                  </a:lnTo>
                  <a:lnTo>
                    <a:pt x="1924320" y="29879"/>
                  </a:lnTo>
                  <a:lnTo>
                    <a:pt x="1965324" y="51491"/>
                  </a:lnTo>
                  <a:lnTo>
                    <a:pt x="2000707" y="77912"/>
                  </a:lnTo>
                  <a:lnTo>
                    <a:pt x="2029651" y="108530"/>
                  </a:lnTo>
                  <a:lnTo>
                    <a:pt x="2051338" y="142737"/>
                  </a:lnTo>
                  <a:lnTo>
                    <a:pt x="2064949" y="179920"/>
                  </a:lnTo>
                  <a:lnTo>
                    <a:pt x="2069668" y="219470"/>
                  </a:lnTo>
                  <a:lnTo>
                    <a:pt x="2069668" y="887031"/>
                  </a:lnTo>
                  <a:lnTo>
                    <a:pt x="2064949" y="926575"/>
                  </a:lnTo>
                  <a:lnTo>
                    <a:pt x="2051338" y="963753"/>
                  </a:lnTo>
                  <a:lnTo>
                    <a:pt x="2029651" y="997956"/>
                  </a:lnTo>
                  <a:lnTo>
                    <a:pt x="2000707" y="1028572"/>
                  </a:lnTo>
                  <a:lnTo>
                    <a:pt x="1965324" y="1054990"/>
                  </a:lnTo>
                  <a:lnTo>
                    <a:pt x="1924320" y="1076601"/>
                  </a:lnTo>
                  <a:lnTo>
                    <a:pt x="1878512" y="1092794"/>
                  </a:lnTo>
                  <a:lnTo>
                    <a:pt x="1828718" y="1102957"/>
                  </a:lnTo>
                  <a:lnTo>
                    <a:pt x="1775757" y="1106480"/>
                  </a:lnTo>
                  <a:lnTo>
                    <a:pt x="293911" y="1106480"/>
                  </a:lnTo>
                  <a:lnTo>
                    <a:pt x="240949" y="1102957"/>
                  </a:lnTo>
                  <a:lnTo>
                    <a:pt x="191156" y="1092794"/>
                  </a:lnTo>
                  <a:lnTo>
                    <a:pt x="145348" y="1076601"/>
                  </a:lnTo>
                  <a:lnTo>
                    <a:pt x="104344" y="1054990"/>
                  </a:lnTo>
                  <a:lnTo>
                    <a:pt x="68961" y="1028572"/>
                  </a:lnTo>
                  <a:lnTo>
                    <a:pt x="40017" y="997956"/>
                  </a:lnTo>
                  <a:lnTo>
                    <a:pt x="18330" y="963753"/>
                  </a:lnTo>
                  <a:lnTo>
                    <a:pt x="4719" y="926575"/>
                  </a:lnTo>
                  <a:lnTo>
                    <a:pt x="0" y="887031"/>
                  </a:lnTo>
                  <a:lnTo>
                    <a:pt x="0" y="219470"/>
                  </a:lnTo>
                  <a:lnTo>
                    <a:pt x="4719" y="179920"/>
                  </a:lnTo>
                  <a:lnTo>
                    <a:pt x="18330" y="142737"/>
                  </a:lnTo>
                  <a:lnTo>
                    <a:pt x="40017" y="108530"/>
                  </a:lnTo>
                  <a:lnTo>
                    <a:pt x="68961" y="77912"/>
                  </a:lnTo>
                  <a:lnTo>
                    <a:pt x="104344" y="51491"/>
                  </a:lnTo>
                  <a:lnTo>
                    <a:pt x="145348" y="29879"/>
                  </a:lnTo>
                  <a:lnTo>
                    <a:pt x="191156" y="13686"/>
                  </a:lnTo>
                  <a:lnTo>
                    <a:pt x="240949" y="3523"/>
                  </a:lnTo>
                  <a:lnTo>
                    <a:pt x="293911" y="0"/>
                  </a:lnTo>
                  <a:close/>
                </a:path>
              </a:pathLst>
            </a:custGeom>
            <a:ln w="28369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38">
              <a:extLst>
                <a:ext uri="{FF2B5EF4-FFF2-40B4-BE49-F238E27FC236}">
                  <a16:creationId xmlns:a16="http://schemas.microsoft.com/office/drawing/2014/main" id="{8D4A2EF3-86A9-4A90-97A3-B36A9464B237}"/>
                </a:ext>
              </a:extLst>
            </p:cNvPr>
            <p:cNvSpPr/>
            <p:nvPr/>
          </p:nvSpPr>
          <p:spPr>
            <a:xfrm>
              <a:off x="26904554" y="20133640"/>
              <a:ext cx="2437514" cy="92525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0" name="object 151">
              <a:extLst>
                <a:ext uri="{FF2B5EF4-FFF2-40B4-BE49-F238E27FC236}">
                  <a16:creationId xmlns:a16="http://schemas.microsoft.com/office/drawing/2014/main" id="{9BCF1E58-B47F-45C9-9E20-C8DB27DDF6F7}"/>
                </a:ext>
              </a:extLst>
            </p:cNvPr>
            <p:cNvSpPr txBox="1"/>
            <p:nvPr/>
          </p:nvSpPr>
          <p:spPr>
            <a:xfrm>
              <a:off x="24965681" y="21228220"/>
              <a:ext cx="4239636" cy="58083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421640" algn="ctr">
                <a:lnSpc>
                  <a:spcPct val="100000"/>
                </a:lnSpc>
                <a:spcBef>
                  <a:spcPts val="105"/>
                </a:spcBef>
              </a:pPr>
              <a:r>
                <a:rPr sz="1000" spc="-50" dirty="0">
                  <a:latin typeface="Arial" panose="020B0604020202020204" pitchFamily="34" charset="0"/>
                  <a:cs typeface="Arial" panose="020B0604020202020204" pitchFamily="34" charset="0"/>
                </a:rPr>
                <a:t>CANU</a:t>
              </a:r>
              <a:endParaRPr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9" name="object 22">
            <a:extLst>
              <a:ext uri="{FF2B5EF4-FFF2-40B4-BE49-F238E27FC236}">
                <a16:creationId xmlns:a16="http://schemas.microsoft.com/office/drawing/2014/main" id="{AA3BC99A-8670-48EF-B1C6-4DC81283FF08}"/>
              </a:ext>
            </a:extLst>
          </p:cNvPr>
          <p:cNvSpPr txBox="1"/>
          <p:nvPr/>
        </p:nvSpPr>
        <p:spPr>
          <a:xfrm>
            <a:off x="4421987" y="2855512"/>
            <a:ext cx="1187988" cy="155364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065" marR="5080" algn="ctr">
              <a:lnSpc>
                <a:spcPct val="105500"/>
              </a:lnSpc>
              <a:spcBef>
                <a:spcPts val="30"/>
              </a:spcBef>
            </a:pPr>
            <a:r>
              <a:rPr lang="pt-BR" sz="1000" spc="100" dirty="0" err="1">
                <a:latin typeface="Arial" panose="020B0604020202020204" pitchFamily="34" charset="0"/>
                <a:cs typeface="Arial" panose="020B0604020202020204" pitchFamily="34" charset="0"/>
              </a:rPr>
              <a:t>Fungal</a:t>
            </a:r>
            <a:r>
              <a:rPr lang="pt-BR" sz="1000" spc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000" spc="100" dirty="0" err="1">
                <a:latin typeface="Arial" panose="020B0604020202020204" pitchFamily="34" charset="0"/>
                <a:cs typeface="Arial" panose="020B0604020202020204" pitchFamily="34" charset="0"/>
              </a:rPr>
              <a:t>Isolation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bject 22">
            <a:extLst>
              <a:ext uri="{FF2B5EF4-FFF2-40B4-BE49-F238E27FC236}">
                <a16:creationId xmlns:a16="http://schemas.microsoft.com/office/drawing/2014/main" id="{EBF3EA54-45EB-4F2F-A9C0-1B72A94C0697}"/>
              </a:ext>
            </a:extLst>
          </p:cNvPr>
          <p:cNvSpPr txBox="1"/>
          <p:nvPr/>
        </p:nvSpPr>
        <p:spPr>
          <a:xfrm>
            <a:off x="4222828" y="4774218"/>
            <a:ext cx="1445204" cy="155364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065" marR="5080" algn="ctr">
              <a:lnSpc>
                <a:spcPct val="105500"/>
              </a:lnSpc>
              <a:spcBef>
                <a:spcPts val="30"/>
              </a:spcBef>
            </a:pPr>
            <a:r>
              <a:rPr lang="pt-BR" sz="1000" spc="100" dirty="0" err="1">
                <a:latin typeface="Arial" panose="020B0604020202020204" pitchFamily="34" charset="0"/>
                <a:cs typeface="Arial" panose="020B0604020202020204" pitchFamily="34" charset="0"/>
              </a:rPr>
              <a:t>Genome</a:t>
            </a:r>
            <a:r>
              <a:rPr lang="pt-BR" sz="1000" spc="100" dirty="0">
                <a:latin typeface="Arial" panose="020B0604020202020204" pitchFamily="34" charset="0"/>
                <a:cs typeface="Arial" panose="020B0604020202020204" pitchFamily="34" charset="0"/>
              </a:rPr>
              <a:t> Assembly</a:t>
            </a:r>
          </a:p>
        </p:txBody>
      </p:sp>
      <p:sp>
        <p:nvSpPr>
          <p:cNvPr id="230" name="object 22">
            <a:extLst>
              <a:ext uri="{FF2B5EF4-FFF2-40B4-BE49-F238E27FC236}">
                <a16:creationId xmlns:a16="http://schemas.microsoft.com/office/drawing/2014/main" id="{916DE42E-CB98-42EB-96CA-857B8EB45A80}"/>
              </a:ext>
            </a:extLst>
          </p:cNvPr>
          <p:cNvSpPr txBox="1"/>
          <p:nvPr/>
        </p:nvSpPr>
        <p:spPr>
          <a:xfrm>
            <a:off x="6083285" y="2846512"/>
            <a:ext cx="1187988" cy="155364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065" marR="5080" algn="ctr">
              <a:lnSpc>
                <a:spcPct val="105500"/>
              </a:lnSpc>
              <a:spcBef>
                <a:spcPts val="30"/>
              </a:spcBef>
            </a:pPr>
            <a:r>
              <a:rPr lang="pt-BR" sz="1000" spc="100" dirty="0">
                <a:latin typeface="Arial" panose="020B0604020202020204" pitchFamily="34" charset="0"/>
                <a:cs typeface="Arial" panose="020B0604020202020204" pitchFamily="34" charset="0"/>
              </a:rPr>
              <a:t>DNA </a:t>
            </a:r>
            <a:r>
              <a:rPr lang="pt-BR" sz="1000" spc="100" dirty="0" err="1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object 22">
            <a:extLst>
              <a:ext uri="{FF2B5EF4-FFF2-40B4-BE49-F238E27FC236}">
                <a16:creationId xmlns:a16="http://schemas.microsoft.com/office/drawing/2014/main" id="{A81FF8CC-A954-4204-A94E-9CB4C6A95ACD}"/>
              </a:ext>
            </a:extLst>
          </p:cNvPr>
          <p:cNvSpPr txBox="1"/>
          <p:nvPr/>
        </p:nvSpPr>
        <p:spPr>
          <a:xfrm>
            <a:off x="4351436" y="3929737"/>
            <a:ext cx="1187988" cy="155364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065" marR="5080" algn="ctr">
              <a:lnSpc>
                <a:spcPct val="105500"/>
              </a:lnSpc>
              <a:spcBef>
                <a:spcPts val="30"/>
              </a:spcBef>
            </a:pPr>
            <a:r>
              <a:rPr lang="pt-BR" sz="1000" spc="100" dirty="0" err="1">
                <a:latin typeface="Arial" panose="020B0604020202020204" pitchFamily="34" charset="0"/>
                <a:cs typeface="Arial" panose="020B0604020202020204" pitchFamily="34" charset="0"/>
              </a:rPr>
              <a:t>MinION</a:t>
            </a:r>
            <a:r>
              <a:rPr lang="pt-BR" sz="1000" spc="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000" spc="100" dirty="0" err="1">
                <a:latin typeface="Arial" panose="020B0604020202020204" pitchFamily="34" charset="0"/>
                <a:cs typeface="Arial" panose="020B0604020202020204" pitchFamily="34" charset="0"/>
              </a:rPr>
              <a:t>Illumina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object 22">
            <a:extLst>
              <a:ext uri="{FF2B5EF4-FFF2-40B4-BE49-F238E27FC236}">
                <a16:creationId xmlns:a16="http://schemas.microsoft.com/office/drawing/2014/main" id="{CBCE4B60-A20C-4863-BD6C-A51743D007EA}"/>
              </a:ext>
            </a:extLst>
          </p:cNvPr>
          <p:cNvSpPr txBox="1"/>
          <p:nvPr/>
        </p:nvSpPr>
        <p:spPr>
          <a:xfrm>
            <a:off x="6037498" y="3929737"/>
            <a:ext cx="1187988" cy="155364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065" marR="5080" algn="ctr">
              <a:lnSpc>
                <a:spcPct val="105500"/>
              </a:lnSpc>
              <a:spcBef>
                <a:spcPts val="30"/>
              </a:spcBef>
            </a:pPr>
            <a:r>
              <a:rPr lang="pt-BR" sz="1000" spc="100" dirty="0">
                <a:latin typeface="Arial" panose="020B0604020202020204" pitchFamily="34" charset="0"/>
                <a:cs typeface="Arial" panose="020B0604020202020204" pitchFamily="34" charset="0"/>
              </a:rPr>
              <a:t>NGS Data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3" name="Retângulo: Cantos Arredondados 232">
            <a:extLst>
              <a:ext uri="{FF2B5EF4-FFF2-40B4-BE49-F238E27FC236}">
                <a16:creationId xmlns:a16="http://schemas.microsoft.com/office/drawing/2014/main" id="{B9284960-B45C-47D7-A37A-0EE0218C3DF9}"/>
              </a:ext>
            </a:extLst>
          </p:cNvPr>
          <p:cNvSpPr/>
          <p:nvPr/>
        </p:nvSpPr>
        <p:spPr>
          <a:xfrm>
            <a:off x="5943599" y="4110408"/>
            <a:ext cx="1882861" cy="6784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Conector reto 234">
            <a:extLst>
              <a:ext uri="{FF2B5EF4-FFF2-40B4-BE49-F238E27FC236}">
                <a16:creationId xmlns:a16="http://schemas.microsoft.com/office/drawing/2014/main" id="{6A316A62-9AED-4EB4-8428-C89EB947E49E}"/>
              </a:ext>
            </a:extLst>
          </p:cNvPr>
          <p:cNvCxnSpPr/>
          <p:nvPr/>
        </p:nvCxnSpPr>
        <p:spPr>
          <a:xfrm>
            <a:off x="5539424" y="2521664"/>
            <a:ext cx="67200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reto 235">
            <a:extLst>
              <a:ext uri="{FF2B5EF4-FFF2-40B4-BE49-F238E27FC236}">
                <a16:creationId xmlns:a16="http://schemas.microsoft.com/office/drawing/2014/main" id="{BED8BCFF-FEBF-44D1-B92F-3694F5C639EF}"/>
              </a:ext>
            </a:extLst>
          </p:cNvPr>
          <p:cNvCxnSpPr/>
          <p:nvPr/>
        </p:nvCxnSpPr>
        <p:spPr>
          <a:xfrm>
            <a:off x="5484381" y="3484439"/>
            <a:ext cx="67200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ector reto 236">
            <a:extLst>
              <a:ext uri="{FF2B5EF4-FFF2-40B4-BE49-F238E27FC236}">
                <a16:creationId xmlns:a16="http://schemas.microsoft.com/office/drawing/2014/main" id="{8D51CEC3-BA49-4727-989F-DBD65117A3FD}"/>
              </a:ext>
            </a:extLst>
          </p:cNvPr>
          <p:cNvCxnSpPr>
            <a:cxnSpLocks/>
          </p:cNvCxnSpPr>
          <p:nvPr/>
        </p:nvCxnSpPr>
        <p:spPr>
          <a:xfrm>
            <a:off x="7146839" y="2521664"/>
            <a:ext cx="76965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 reto 238">
            <a:extLst>
              <a:ext uri="{FF2B5EF4-FFF2-40B4-BE49-F238E27FC236}">
                <a16:creationId xmlns:a16="http://schemas.microsoft.com/office/drawing/2014/main" id="{C9AE5FE0-8CBA-48E9-9B41-D53B6CD65552}"/>
              </a:ext>
            </a:extLst>
          </p:cNvPr>
          <p:cNvCxnSpPr>
            <a:cxnSpLocks/>
          </p:cNvCxnSpPr>
          <p:nvPr/>
        </p:nvCxnSpPr>
        <p:spPr>
          <a:xfrm>
            <a:off x="4169499" y="3484439"/>
            <a:ext cx="376639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ector reto 244">
            <a:extLst>
              <a:ext uri="{FF2B5EF4-FFF2-40B4-BE49-F238E27FC236}">
                <a16:creationId xmlns:a16="http://schemas.microsoft.com/office/drawing/2014/main" id="{9603B6FA-8A50-4C27-A30E-DC0376B54631}"/>
              </a:ext>
            </a:extLst>
          </p:cNvPr>
          <p:cNvCxnSpPr>
            <a:cxnSpLocks/>
          </p:cNvCxnSpPr>
          <p:nvPr/>
        </p:nvCxnSpPr>
        <p:spPr>
          <a:xfrm>
            <a:off x="7154459" y="3484439"/>
            <a:ext cx="67200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ector reto 247">
            <a:extLst>
              <a:ext uri="{FF2B5EF4-FFF2-40B4-BE49-F238E27FC236}">
                <a16:creationId xmlns:a16="http://schemas.microsoft.com/office/drawing/2014/main" id="{11953E70-C831-4201-AD6B-096E30843223}"/>
              </a:ext>
            </a:extLst>
          </p:cNvPr>
          <p:cNvCxnSpPr>
            <a:cxnSpLocks/>
          </p:cNvCxnSpPr>
          <p:nvPr/>
        </p:nvCxnSpPr>
        <p:spPr>
          <a:xfrm>
            <a:off x="4169499" y="4430267"/>
            <a:ext cx="35166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Conector reto 249">
            <a:extLst>
              <a:ext uri="{FF2B5EF4-FFF2-40B4-BE49-F238E27FC236}">
                <a16:creationId xmlns:a16="http://schemas.microsoft.com/office/drawing/2014/main" id="{132D6496-4A19-4467-A943-C88C5BE1AEBB}"/>
              </a:ext>
            </a:extLst>
          </p:cNvPr>
          <p:cNvCxnSpPr>
            <a:cxnSpLocks/>
          </p:cNvCxnSpPr>
          <p:nvPr/>
        </p:nvCxnSpPr>
        <p:spPr>
          <a:xfrm flipV="1">
            <a:off x="5446613" y="4426293"/>
            <a:ext cx="478242" cy="673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F5A83171-716D-441E-9869-3F4A45B47C83}"/>
              </a:ext>
            </a:extLst>
          </p:cNvPr>
          <p:cNvSpPr txBox="1"/>
          <p:nvPr/>
        </p:nvSpPr>
        <p:spPr>
          <a:xfrm>
            <a:off x="6106799" y="4088166"/>
            <a:ext cx="1539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In silico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54" name="CaixaDeTexto 253">
            <a:extLst>
              <a:ext uri="{FF2B5EF4-FFF2-40B4-BE49-F238E27FC236}">
                <a16:creationId xmlns:a16="http://schemas.microsoft.com/office/drawing/2014/main" id="{F2F8A394-BE9E-467A-8A00-49905FC8E036}"/>
              </a:ext>
            </a:extLst>
          </p:cNvPr>
          <p:cNvSpPr txBox="1"/>
          <p:nvPr/>
        </p:nvSpPr>
        <p:spPr>
          <a:xfrm>
            <a:off x="5924855" y="4248098"/>
            <a:ext cx="19549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Gene/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Secretome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prediction</a:t>
            </a:r>
          </a:p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Effectorome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prediction (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EffectorP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665F3A-CF8F-492F-973C-1678B1586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1223" r="1417" b="2226"/>
          <a:stretch/>
        </p:blipFill>
        <p:spPr bwMode="auto">
          <a:xfrm>
            <a:off x="8176094" y="1608530"/>
            <a:ext cx="3617062" cy="232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Main graphic">
            <a:extLst>
              <a:ext uri="{FF2B5EF4-FFF2-40B4-BE49-F238E27FC236}">
                <a16:creationId xmlns:a16="http://schemas.microsoft.com/office/drawing/2014/main" id="{F6AFFC6E-6A03-4CDD-AEDB-F8E002E0D713}"/>
              </a:ext>
            </a:extLst>
          </p:cNvPr>
          <p:cNvPicPr/>
          <p:nvPr/>
        </p:nvPicPr>
        <p:blipFill rotWithShape="1">
          <a:blip r:embed="rId23"/>
          <a:srcRect r="77339" b="60480"/>
          <a:stretch/>
        </p:blipFill>
        <p:spPr>
          <a:xfrm>
            <a:off x="5053835" y="5542774"/>
            <a:ext cx="860624" cy="1065398"/>
          </a:xfrm>
          <a:prstGeom prst="rect">
            <a:avLst/>
          </a:prstGeom>
          <a:ln>
            <a:noFill/>
          </a:ln>
        </p:spPr>
      </p:pic>
      <p:pic>
        <p:nvPicPr>
          <p:cNvPr id="259" name="Main graphic">
            <a:extLst>
              <a:ext uri="{FF2B5EF4-FFF2-40B4-BE49-F238E27FC236}">
                <a16:creationId xmlns:a16="http://schemas.microsoft.com/office/drawing/2014/main" id="{62DC430B-DDE9-4D79-A1A0-B05BCEDFC058}"/>
              </a:ext>
            </a:extLst>
          </p:cNvPr>
          <p:cNvPicPr/>
          <p:nvPr/>
        </p:nvPicPr>
        <p:blipFill rotWithShape="1">
          <a:blip r:embed="rId23"/>
          <a:srcRect l="22111" r="3037"/>
          <a:stretch/>
        </p:blipFill>
        <p:spPr>
          <a:xfrm>
            <a:off x="6224949" y="5426360"/>
            <a:ext cx="1276682" cy="1333738"/>
          </a:xfrm>
          <a:prstGeom prst="rect">
            <a:avLst/>
          </a:prstGeom>
          <a:ln>
            <a:noFill/>
          </a:ln>
        </p:spPr>
      </p:pic>
      <p:sp>
        <p:nvSpPr>
          <p:cNvPr id="258" name="CaixaDeTexto 257">
            <a:extLst>
              <a:ext uri="{FF2B5EF4-FFF2-40B4-BE49-F238E27FC236}">
                <a16:creationId xmlns:a16="http://schemas.microsoft.com/office/drawing/2014/main" id="{C4BDDA7F-4DF4-46CA-87A0-37E172803FAA}"/>
              </a:ext>
            </a:extLst>
          </p:cNvPr>
          <p:cNvSpPr txBox="1"/>
          <p:nvPr/>
        </p:nvSpPr>
        <p:spPr>
          <a:xfrm>
            <a:off x="8095588" y="3882382"/>
            <a:ext cx="3742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Crestana, G. S., </a:t>
            </a:r>
            <a:r>
              <a:rPr 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Taniguti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, L. M., Dos Santos, C. P., </a:t>
            </a:r>
            <a:r>
              <a:rPr 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Benevenuto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, J., </a:t>
            </a:r>
            <a:r>
              <a:rPr 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Ceresini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, P. C., Carvalho, G., Kitajima, J. P., &amp; Monteiro-</a:t>
            </a:r>
            <a:r>
              <a:rPr 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Vitorello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, C. B. (2021). Complete Chromosome-Scale Genome Sequence Resource for </a:t>
            </a:r>
            <a:r>
              <a:rPr 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Sporisorium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panici-leucophaei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, the Causal Agent of </a:t>
            </a:r>
            <a:r>
              <a:rPr 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Sourgrass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 Smut Disease. </a:t>
            </a:r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Molecular Plant-Microbe Interactions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, 34(4), 448-452. </a:t>
            </a:r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DOI:10.1094/MPMI-08-20-0218-A</a:t>
            </a:r>
          </a:p>
          <a:p>
            <a:endParaRPr lang="en-US" dirty="0"/>
          </a:p>
        </p:txBody>
      </p:sp>
      <p:pic>
        <p:nvPicPr>
          <p:cNvPr id="262" name="Imagem 261">
            <a:extLst>
              <a:ext uri="{FF2B5EF4-FFF2-40B4-BE49-F238E27FC236}">
                <a16:creationId xmlns:a16="http://schemas.microsoft.com/office/drawing/2014/main" id="{F8A4FF98-9372-46B2-91C6-0FE61D9279D5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3" t="5086" r="24853" b="5470"/>
          <a:stretch/>
        </p:blipFill>
        <p:spPr>
          <a:xfrm flipH="1">
            <a:off x="4544738" y="5451693"/>
            <a:ext cx="526440" cy="1299550"/>
          </a:xfrm>
          <a:prstGeom prst="rect">
            <a:avLst/>
          </a:prstGeom>
        </p:spPr>
      </p:pic>
      <p:sp>
        <p:nvSpPr>
          <p:cNvPr id="266" name="CaixaDeTexto 265">
            <a:extLst>
              <a:ext uri="{FF2B5EF4-FFF2-40B4-BE49-F238E27FC236}">
                <a16:creationId xmlns:a16="http://schemas.microsoft.com/office/drawing/2014/main" id="{7C0ADB29-20F2-4435-B883-CCE81B402DE8}"/>
              </a:ext>
            </a:extLst>
          </p:cNvPr>
          <p:cNvSpPr txBox="1"/>
          <p:nvPr/>
        </p:nvSpPr>
        <p:spPr>
          <a:xfrm>
            <a:off x="5635926" y="4765078"/>
            <a:ext cx="23545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https://github.com/lmtani/​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leucophaei-assembly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46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4042</TotalTime>
  <Words>389</Words>
  <Application>Microsoft Office PowerPoint</Application>
  <PresentationFormat>Widescreen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Roberta</dc:creator>
  <cp:lastModifiedBy>Gustavo Schiavone Crestana</cp:lastModifiedBy>
  <cp:revision>22</cp:revision>
  <dcterms:created xsi:type="dcterms:W3CDTF">2020-08-13T21:50:11Z</dcterms:created>
  <dcterms:modified xsi:type="dcterms:W3CDTF">2021-09-26T02:22:01Z</dcterms:modified>
</cp:coreProperties>
</file>